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6" r:id="rId5"/>
    <p:sldId id="259" r:id="rId6"/>
    <p:sldId id="267" r:id="rId7"/>
    <p:sldId id="268" r:id="rId8"/>
    <p:sldId id="269" r:id="rId9"/>
    <p:sldId id="261" r:id="rId10"/>
    <p:sldId id="263"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50" autoAdjust="0"/>
    <p:restoredTop sz="94660"/>
  </p:normalViewPr>
  <p:slideViewPr>
    <p:cSldViewPr snapToGrid="0">
      <p:cViewPr varScale="1">
        <p:scale>
          <a:sx n="82" d="100"/>
          <a:sy n="82" d="100"/>
        </p:scale>
        <p:origin x="76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F39ED6-E0CB-4F34-A796-770E11AABFF2}" type="doc">
      <dgm:prSet loTypeId="urn:microsoft.com/office/officeart/2005/8/layout/vList2" loCatId="list" qsTypeId="urn:microsoft.com/office/officeart/2005/8/quickstyle/simple4" qsCatId="simple" csTypeId="urn:microsoft.com/office/officeart/2005/8/colors/accent0_3" csCatId="mainScheme"/>
      <dgm:spPr/>
      <dgm:t>
        <a:bodyPr/>
        <a:lstStyle/>
        <a:p>
          <a:endParaRPr lang="en-US"/>
        </a:p>
      </dgm:t>
    </dgm:pt>
    <dgm:pt modelId="{01BC2739-23A8-4D4F-9C08-64EA6ECC6FD9}">
      <dgm:prSet/>
      <dgm:spPr/>
      <dgm:t>
        <a:bodyPr/>
        <a:lstStyle/>
        <a:p>
          <a:r>
            <a:rPr lang="pl-PL" b="1" dirty="0">
              <a:solidFill>
                <a:srgbClr val="FFC000"/>
              </a:solidFill>
            </a:rPr>
            <a:t>Zdrowe odżywianie </a:t>
          </a:r>
          <a:r>
            <a:rPr lang="pl-PL" b="1" dirty="0"/>
            <a:t>to sposób odżywiania polegający na dostarczeniu w odpowiednim czasie odpowiedniej ilości składników pokarmowych (m.in. </a:t>
          </a:r>
          <a:r>
            <a:rPr lang="pl-PL" b="1" dirty="0">
              <a:solidFill>
                <a:srgbClr val="92D050"/>
              </a:solidFill>
            </a:rPr>
            <a:t>białek, tłuszczy cukrów</a:t>
          </a:r>
          <a:r>
            <a:rPr lang="pl-PL" b="1" dirty="0"/>
            <a:t>) niezbędnych do prawidłowego rozwoju i funkcjonowania organizmu ludzkiego.</a:t>
          </a:r>
          <a:endParaRPr lang="en-US" b="1" dirty="0"/>
        </a:p>
      </dgm:t>
    </dgm:pt>
    <dgm:pt modelId="{0C886C59-731F-4FE8-922D-4AB2DF7D1E99}" type="parTrans" cxnId="{C9D3C6FC-C020-4875-AEFC-C06D5A92815B}">
      <dgm:prSet/>
      <dgm:spPr/>
      <dgm:t>
        <a:bodyPr/>
        <a:lstStyle/>
        <a:p>
          <a:endParaRPr lang="en-US"/>
        </a:p>
      </dgm:t>
    </dgm:pt>
    <dgm:pt modelId="{4E581543-7071-4F0C-A7D8-8C50038EEAE4}" type="sibTrans" cxnId="{C9D3C6FC-C020-4875-AEFC-C06D5A92815B}">
      <dgm:prSet/>
      <dgm:spPr/>
      <dgm:t>
        <a:bodyPr/>
        <a:lstStyle/>
        <a:p>
          <a:endParaRPr lang="en-US"/>
        </a:p>
      </dgm:t>
    </dgm:pt>
    <dgm:pt modelId="{3AAF59C6-C04B-42FC-AAC8-F70774E8E00A}">
      <dgm:prSet/>
      <dgm:spPr/>
      <dgm:t>
        <a:bodyPr/>
        <a:lstStyle/>
        <a:p>
          <a:r>
            <a:rPr lang="de-DE" b="1" dirty="0">
              <a:solidFill>
                <a:srgbClr val="FFC000"/>
              </a:solidFill>
            </a:rPr>
            <a:t>Gesunde Ernährung </a:t>
          </a:r>
          <a:r>
            <a:rPr lang="de-DE" b="1" dirty="0"/>
            <a:t>ist eine Ernährungsweise, die rechtzeitig die richtige Menge an Nährstoffen (einschließlich </a:t>
          </a:r>
          <a:r>
            <a:rPr lang="de-DE" b="1" dirty="0">
              <a:solidFill>
                <a:srgbClr val="92D050"/>
              </a:solidFill>
            </a:rPr>
            <a:t>Proteinen, Fetten, Zuckern</a:t>
          </a:r>
          <a:r>
            <a:rPr lang="de-DE" b="1" dirty="0"/>
            <a:t>) liefert, die für die ordnungsgemäße Entwicklung und Funktion des menschlichen Körpers erforderlich sind.</a:t>
          </a:r>
          <a:endParaRPr lang="en-US" b="1" dirty="0"/>
        </a:p>
      </dgm:t>
    </dgm:pt>
    <dgm:pt modelId="{583931F6-60DF-4B33-92CA-50AED6B3E5B7}" type="parTrans" cxnId="{F6757CD5-163E-455C-8888-82FDD36601A3}">
      <dgm:prSet/>
      <dgm:spPr/>
      <dgm:t>
        <a:bodyPr/>
        <a:lstStyle/>
        <a:p>
          <a:endParaRPr lang="en-US"/>
        </a:p>
      </dgm:t>
    </dgm:pt>
    <dgm:pt modelId="{7BCECDBD-79FF-4F16-854C-DACB74A07693}" type="sibTrans" cxnId="{F6757CD5-163E-455C-8888-82FDD36601A3}">
      <dgm:prSet/>
      <dgm:spPr/>
      <dgm:t>
        <a:bodyPr/>
        <a:lstStyle/>
        <a:p>
          <a:endParaRPr lang="en-US"/>
        </a:p>
      </dgm:t>
    </dgm:pt>
    <dgm:pt modelId="{82794152-A763-4D1B-9D0A-0D45E7C6AD1A}" type="pres">
      <dgm:prSet presAssocID="{36F39ED6-E0CB-4F34-A796-770E11AABFF2}" presName="linear" presStyleCnt="0">
        <dgm:presLayoutVars>
          <dgm:animLvl val="lvl"/>
          <dgm:resizeHandles val="exact"/>
        </dgm:presLayoutVars>
      </dgm:prSet>
      <dgm:spPr/>
    </dgm:pt>
    <dgm:pt modelId="{DBE27578-1866-4E59-A7CC-2346DF435867}" type="pres">
      <dgm:prSet presAssocID="{01BC2739-23A8-4D4F-9C08-64EA6ECC6FD9}" presName="parentText" presStyleLbl="node1" presStyleIdx="0" presStyleCnt="2" custLinFactY="-10818" custLinFactNeighborX="0" custLinFactNeighborY="-100000">
        <dgm:presLayoutVars>
          <dgm:chMax val="0"/>
          <dgm:bulletEnabled val="1"/>
        </dgm:presLayoutVars>
      </dgm:prSet>
      <dgm:spPr/>
    </dgm:pt>
    <dgm:pt modelId="{AB9C819D-4114-481E-9B7F-E35D5C57DF31}" type="pres">
      <dgm:prSet presAssocID="{4E581543-7071-4F0C-A7D8-8C50038EEAE4}" presName="spacer" presStyleCnt="0"/>
      <dgm:spPr/>
    </dgm:pt>
    <dgm:pt modelId="{237787EC-8144-402C-9EEE-AC4B704B7EC6}" type="pres">
      <dgm:prSet presAssocID="{3AAF59C6-C04B-42FC-AAC8-F70774E8E00A}" presName="parentText" presStyleLbl="node1" presStyleIdx="1" presStyleCnt="2">
        <dgm:presLayoutVars>
          <dgm:chMax val="0"/>
          <dgm:bulletEnabled val="1"/>
        </dgm:presLayoutVars>
      </dgm:prSet>
      <dgm:spPr/>
    </dgm:pt>
  </dgm:ptLst>
  <dgm:cxnLst>
    <dgm:cxn modelId="{BE4FB2A4-5497-47F1-BA66-D569918A42C8}" type="presOf" srcId="{3AAF59C6-C04B-42FC-AAC8-F70774E8E00A}" destId="{237787EC-8144-402C-9EEE-AC4B704B7EC6}" srcOrd="0" destOrd="0" presId="urn:microsoft.com/office/officeart/2005/8/layout/vList2"/>
    <dgm:cxn modelId="{E9C719D4-33F3-4B19-8670-818C260E2A4C}" type="presOf" srcId="{36F39ED6-E0CB-4F34-A796-770E11AABFF2}" destId="{82794152-A763-4D1B-9D0A-0D45E7C6AD1A}" srcOrd="0" destOrd="0" presId="urn:microsoft.com/office/officeart/2005/8/layout/vList2"/>
    <dgm:cxn modelId="{F6757CD5-163E-455C-8888-82FDD36601A3}" srcId="{36F39ED6-E0CB-4F34-A796-770E11AABFF2}" destId="{3AAF59C6-C04B-42FC-AAC8-F70774E8E00A}" srcOrd="1" destOrd="0" parTransId="{583931F6-60DF-4B33-92CA-50AED6B3E5B7}" sibTransId="{7BCECDBD-79FF-4F16-854C-DACB74A07693}"/>
    <dgm:cxn modelId="{8B876FF1-DFAF-48CE-81E4-F977426AC20A}" type="presOf" srcId="{01BC2739-23A8-4D4F-9C08-64EA6ECC6FD9}" destId="{DBE27578-1866-4E59-A7CC-2346DF435867}" srcOrd="0" destOrd="0" presId="urn:microsoft.com/office/officeart/2005/8/layout/vList2"/>
    <dgm:cxn modelId="{C9D3C6FC-C020-4875-AEFC-C06D5A92815B}" srcId="{36F39ED6-E0CB-4F34-A796-770E11AABFF2}" destId="{01BC2739-23A8-4D4F-9C08-64EA6ECC6FD9}" srcOrd="0" destOrd="0" parTransId="{0C886C59-731F-4FE8-922D-4AB2DF7D1E99}" sibTransId="{4E581543-7071-4F0C-A7D8-8C50038EEAE4}"/>
    <dgm:cxn modelId="{52E287A9-3C81-479C-8154-32A6564CEEA3}" type="presParOf" srcId="{82794152-A763-4D1B-9D0A-0D45E7C6AD1A}" destId="{DBE27578-1866-4E59-A7CC-2346DF435867}" srcOrd="0" destOrd="0" presId="urn:microsoft.com/office/officeart/2005/8/layout/vList2"/>
    <dgm:cxn modelId="{0A1A20DC-C283-456F-B2BA-E5C17A7E7BE2}" type="presParOf" srcId="{82794152-A763-4D1B-9D0A-0D45E7C6AD1A}" destId="{AB9C819D-4114-481E-9B7F-E35D5C57DF31}" srcOrd="1" destOrd="0" presId="urn:microsoft.com/office/officeart/2005/8/layout/vList2"/>
    <dgm:cxn modelId="{D579462A-CCA6-4B03-94A7-9F5A0AF9023A}" type="presParOf" srcId="{82794152-A763-4D1B-9D0A-0D45E7C6AD1A}" destId="{237787EC-8144-402C-9EEE-AC4B704B7EC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A2D417-A572-406A-87F2-E7FE3343C9E2}"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5D028FFE-B51C-4E62-82FE-AD97ADE7B71E}">
      <dgm:prSet/>
      <dgm:spPr/>
      <dgm:t>
        <a:bodyPr/>
        <a:lstStyle/>
        <a:p>
          <a:r>
            <a:rPr lang="pl-PL" b="1" i="0" dirty="0"/>
            <a:t>Najważniejsza dla Twojego zdrowia jest regularność i ilość posiłków. Problemem, który dotyka wielu ludzi, jest spożywanie jednego lub dwóch dużych posiłków dziennie z </a:t>
          </a:r>
          <a:r>
            <a:rPr lang="pl-PL" b="1" i="0" dirty="0">
              <a:solidFill>
                <a:srgbClr val="FFFF00"/>
              </a:solidFill>
            </a:rPr>
            <a:t>przekąskami</a:t>
          </a:r>
          <a:r>
            <a:rPr lang="pl-PL" b="1" i="0" dirty="0"/>
            <a:t> pomiędzy nimi. Wiele złych </a:t>
          </a:r>
          <a:r>
            <a:rPr lang="pl-PL" b="1" i="0" dirty="0">
              <a:solidFill>
                <a:srgbClr val="00B0F0"/>
              </a:solidFill>
            </a:rPr>
            <a:t>nawyków żywieniowych</a:t>
          </a:r>
          <a:r>
            <a:rPr lang="pl-PL" b="1" i="0" dirty="0"/>
            <a:t>, które omówię później, wynika z nieregularnego jedzenia. Więc jak powinno się właściwie odżywiać? - Zalecane są cztery do pięciu posiłków dziennie. Nie powinieneś jeść tuż przed snem. Nie czekaj też zbyt długo ze </a:t>
          </a:r>
          <a:r>
            <a:rPr lang="pl-PL" b="1" i="0" dirty="0">
              <a:solidFill>
                <a:srgbClr val="FF0000"/>
              </a:solidFill>
            </a:rPr>
            <a:t>śniadaniem</a:t>
          </a:r>
          <a:r>
            <a:rPr lang="pl-PL" b="1" i="0" dirty="0"/>
            <a:t>, najlepiej zjeść je w ciągu godziny od przebudzenia.</a:t>
          </a:r>
          <a:endParaRPr lang="en-US" b="1" dirty="0"/>
        </a:p>
      </dgm:t>
    </dgm:pt>
    <dgm:pt modelId="{1BD38309-BB1E-40E5-922D-E8832A7590AC}" type="parTrans" cxnId="{B03A2BBD-C501-420B-8A1D-D8018D77F88B}">
      <dgm:prSet/>
      <dgm:spPr/>
      <dgm:t>
        <a:bodyPr/>
        <a:lstStyle/>
        <a:p>
          <a:endParaRPr lang="pl-PL"/>
        </a:p>
      </dgm:t>
    </dgm:pt>
    <dgm:pt modelId="{BD814A92-D59C-4F24-A877-2A119F3FFCCA}" type="sibTrans" cxnId="{B03A2BBD-C501-420B-8A1D-D8018D77F88B}">
      <dgm:prSet/>
      <dgm:spPr/>
      <dgm:t>
        <a:bodyPr/>
        <a:lstStyle/>
        <a:p>
          <a:endParaRPr lang="pl-PL"/>
        </a:p>
      </dgm:t>
    </dgm:pt>
    <dgm:pt modelId="{3F5E8AF5-65A5-4D41-BBA4-A7E161218590}">
      <dgm:prSet/>
      <dgm:spPr/>
      <dgm:t>
        <a:bodyPr/>
        <a:lstStyle/>
        <a:p>
          <a:r>
            <a:rPr lang="de-DE" b="1" dirty="0"/>
            <a:t>Das Wichtigste für Ihre Gesundheit ist die Regelmäßigkeit und Anzahl der Mahlzeiten. Ein Problem, das viele Menschen betrifft, ist das Essen von ein oder zwei großen Mahlzeiten am Tag mit </a:t>
          </a:r>
          <a:r>
            <a:rPr lang="de-DE" b="1" dirty="0">
              <a:solidFill>
                <a:srgbClr val="FFFF00"/>
              </a:solidFill>
            </a:rPr>
            <a:t>Snacks</a:t>
          </a:r>
          <a:r>
            <a:rPr lang="de-DE" b="1" dirty="0"/>
            <a:t> zwischendurch. Viele der schlechten </a:t>
          </a:r>
          <a:r>
            <a:rPr lang="de-DE" b="1" dirty="0">
              <a:solidFill>
                <a:srgbClr val="00B0F0"/>
              </a:solidFill>
            </a:rPr>
            <a:t>Essgewohnheiten</a:t>
          </a:r>
          <a:r>
            <a:rPr lang="de-DE" b="1" dirty="0"/>
            <a:t>, auf die ich später noch eingehen werde, sind auf unregelmäßiges Essen zurückzuführen. Wie ernährst du dich also richtig? - Vier bis fünf Mahlzeiten am Tag werden empfohlen. Sie sollten nicht direkt vor dem Schlafengehen essen. Warten Sie auch nicht zu lange mit dem </a:t>
          </a:r>
          <a:r>
            <a:rPr lang="de-DE" b="1" dirty="0">
              <a:solidFill>
                <a:srgbClr val="FF0000"/>
              </a:solidFill>
            </a:rPr>
            <a:t>Frühstück</a:t>
          </a:r>
          <a:r>
            <a:rPr lang="de-DE" b="1" dirty="0"/>
            <a:t>, es ist am besten, es innerhalb einer Stunde nach dem Aufwachen zu essen.</a:t>
          </a:r>
          <a:endParaRPr lang="en-US" b="1" dirty="0"/>
        </a:p>
      </dgm:t>
    </dgm:pt>
    <dgm:pt modelId="{BB363FBC-2A81-43F9-B8B7-04839C772786}" type="parTrans" cxnId="{ABCC73D9-A074-4567-ABE9-FB529B30D143}">
      <dgm:prSet/>
      <dgm:spPr/>
      <dgm:t>
        <a:bodyPr/>
        <a:lstStyle/>
        <a:p>
          <a:endParaRPr lang="pl-PL"/>
        </a:p>
      </dgm:t>
    </dgm:pt>
    <dgm:pt modelId="{7FEB977E-D627-4928-89F6-FB3F5720FBC9}" type="sibTrans" cxnId="{ABCC73D9-A074-4567-ABE9-FB529B30D143}">
      <dgm:prSet/>
      <dgm:spPr/>
      <dgm:t>
        <a:bodyPr/>
        <a:lstStyle/>
        <a:p>
          <a:endParaRPr lang="pl-PL"/>
        </a:p>
      </dgm:t>
    </dgm:pt>
    <dgm:pt modelId="{5981A905-2686-4E3D-A997-5D76515C25B9}" type="pres">
      <dgm:prSet presAssocID="{EEA2D417-A572-406A-87F2-E7FE3343C9E2}" presName="linear" presStyleCnt="0">
        <dgm:presLayoutVars>
          <dgm:animLvl val="lvl"/>
          <dgm:resizeHandles val="exact"/>
        </dgm:presLayoutVars>
      </dgm:prSet>
      <dgm:spPr/>
    </dgm:pt>
    <dgm:pt modelId="{435FBDF8-4845-4F68-8D02-1096D0F357BB}" type="pres">
      <dgm:prSet presAssocID="{5D028FFE-B51C-4E62-82FE-AD97ADE7B71E}" presName="parentText" presStyleLbl="node1" presStyleIdx="0" presStyleCnt="2" custScaleY="52642" custLinFactY="-4520" custLinFactNeighborX="225" custLinFactNeighborY="-100000">
        <dgm:presLayoutVars>
          <dgm:chMax val="0"/>
          <dgm:bulletEnabled val="1"/>
        </dgm:presLayoutVars>
      </dgm:prSet>
      <dgm:spPr/>
    </dgm:pt>
    <dgm:pt modelId="{06FA9914-B810-4DD5-A34F-7EA3C8AE2BD0}" type="pres">
      <dgm:prSet presAssocID="{BD814A92-D59C-4F24-A877-2A119F3FFCCA}" presName="spacer" presStyleCnt="0"/>
      <dgm:spPr/>
    </dgm:pt>
    <dgm:pt modelId="{914340C1-86AE-4F8D-ACF3-750D0DBC178D}" type="pres">
      <dgm:prSet presAssocID="{3F5E8AF5-65A5-4D41-BBA4-A7E161218590}" presName="parentText" presStyleLbl="node1" presStyleIdx="1" presStyleCnt="2" custScaleY="65337">
        <dgm:presLayoutVars>
          <dgm:chMax val="0"/>
          <dgm:bulletEnabled val="1"/>
        </dgm:presLayoutVars>
      </dgm:prSet>
      <dgm:spPr/>
    </dgm:pt>
  </dgm:ptLst>
  <dgm:cxnLst>
    <dgm:cxn modelId="{E19F3E4E-CBFE-4E7E-B9C9-7ABF83125323}" type="presOf" srcId="{EEA2D417-A572-406A-87F2-E7FE3343C9E2}" destId="{5981A905-2686-4E3D-A997-5D76515C25B9}" srcOrd="0" destOrd="0" presId="urn:microsoft.com/office/officeart/2005/8/layout/vList2"/>
    <dgm:cxn modelId="{5FEAEE58-142A-4615-865B-4B6474B5EB28}" type="presOf" srcId="{3F5E8AF5-65A5-4D41-BBA4-A7E161218590}" destId="{914340C1-86AE-4F8D-ACF3-750D0DBC178D}" srcOrd="0" destOrd="0" presId="urn:microsoft.com/office/officeart/2005/8/layout/vList2"/>
    <dgm:cxn modelId="{B03A2BBD-C501-420B-8A1D-D8018D77F88B}" srcId="{EEA2D417-A572-406A-87F2-E7FE3343C9E2}" destId="{5D028FFE-B51C-4E62-82FE-AD97ADE7B71E}" srcOrd="0" destOrd="0" parTransId="{1BD38309-BB1E-40E5-922D-E8832A7590AC}" sibTransId="{BD814A92-D59C-4F24-A877-2A119F3FFCCA}"/>
    <dgm:cxn modelId="{ABCC73D9-A074-4567-ABE9-FB529B30D143}" srcId="{EEA2D417-A572-406A-87F2-E7FE3343C9E2}" destId="{3F5E8AF5-65A5-4D41-BBA4-A7E161218590}" srcOrd="1" destOrd="0" parTransId="{BB363FBC-2A81-43F9-B8B7-04839C772786}" sibTransId="{7FEB977E-D627-4928-89F6-FB3F5720FBC9}"/>
    <dgm:cxn modelId="{911DD2F6-2AD9-461C-88AE-EB1E9865FE4F}" type="presOf" srcId="{5D028FFE-B51C-4E62-82FE-AD97ADE7B71E}" destId="{435FBDF8-4845-4F68-8D02-1096D0F357BB}" srcOrd="0" destOrd="0" presId="urn:microsoft.com/office/officeart/2005/8/layout/vList2"/>
    <dgm:cxn modelId="{87C41B84-B5B1-4FC0-9DD3-7354C5CF1EAB}" type="presParOf" srcId="{5981A905-2686-4E3D-A997-5D76515C25B9}" destId="{435FBDF8-4845-4F68-8D02-1096D0F357BB}" srcOrd="0" destOrd="0" presId="urn:microsoft.com/office/officeart/2005/8/layout/vList2"/>
    <dgm:cxn modelId="{8D98725F-7C7D-4133-9487-50C63D07D3C5}" type="presParOf" srcId="{5981A905-2686-4E3D-A997-5D76515C25B9}" destId="{06FA9914-B810-4DD5-A34F-7EA3C8AE2BD0}" srcOrd="1" destOrd="0" presId="urn:microsoft.com/office/officeart/2005/8/layout/vList2"/>
    <dgm:cxn modelId="{BD08550A-B697-49BA-9344-BBA5154E37BC}" type="presParOf" srcId="{5981A905-2686-4E3D-A997-5D76515C25B9}" destId="{914340C1-86AE-4F8D-ACF3-750D0DBC178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A2D417-A572-406A-87F2-E7FE3343C9E2}" type="doc">
      <dgm:prSet loTypeId="urn:microsoft.com/office/officeart/2005/8/layout/vList2" loCatId="list" qsTypeId="urn:microsoft.com/office/officeart/2005/8/quickstyle/simple2" qsCatId="simple" csTypeId="urn:microsoft.com/office/officeart/2005/8/colors/accent1_2" csCatId="accent1"/>
      <dgm:spPr/>
      <dgm:t>
        <a:bodyPr/>
        <a:lstStyle/>
        <a:p>
          <a:endParaRPr lang="en-US"/>
        </a:p>
      </dgm:t>
    </dgm:pt>
    <dgm:pt modelId="{A05C3445-6FD5-4DAE-97BA-D6817202B5FA}">
      <dgm:prSet/>
      <dgm:spPr/>
      <dgm:t>
        <a:bodyPr/>
        <a:lstStyle/>
        <a:p>
          <a:r>
            <a:rPr lang="pl-PL" b="1" dirty="0">
              <a:solidFill>
                <a:srgbClr val="92D050"/>
              </a:solidFill>
            </a:rPr>
            <a:t>Warzywa</a:t>
          </a:r>
          <a:r>
            <a:rPr lang="pl-PL" b="1" dirty="0"/>
            <a:t> i </a:t>
          </a:r>
          <a:r>
            <a:rPr lang="pl-PL" b="1" dirty="0">
              <a:solidFill>
                <a:srgbClr val="FF0000"/>
              </a:solidFill>
            </a:rPr>
            <a:t>owoce</a:t>
          </a:r>
          <a:r>
            <a:rPr lang="pl-PL" b="1" dirty="0"/>
            <a:t> powinniśmy spożywać nawet kilka razy dziennie. Spożycie warzyw w ciągu dnia powinno być większe niż owoców, ponieważ owoce zawierają więcej cukrów prostych i są bardziej kaloryczne. Istotne dla organizmu białko znajduje się w </a:t>
          </a:r>
          <a:r>
            <a:rPr lang="pl-PL" b="1" dirty="0">
              <a:solidFill>
                <a:srgbClr val="FFC000"/>
              </a:solidFill>
            </a:rPr>
            <a:t>rybach</a:t>
          </a:r>
          <a:r>
            <a:rPr lang="pl-PL" b="1" dirty="0"/>
            <a:t> i </a:t>
          </a:r>
          <a:r>
            <a:rPr lang="pl-PL" b="1" dirty="0">
              <a:solidFill>
                <a:srgbClr val="7030A0"/>
              </a:solidFill>
            </a:rPr>
            <a:t>drobiu</a:t>
          </a:r>
          <a:r>
            <a:rPr lang="pl-PL" b="1" dirty="0"/>
            <a:t>. W codziennej diecie powinny znajdować się także liczne </a:t>
          </a:r>
          <a:r>
            <a:rPr lang="pl-PL" b="1" dirty="0">
              <a:solidFill>
                <a:srgbClr val="FF66CC"/>
              </a:solidFill>
            </a:rPr>
            <a:t>produkty zbożowe </a:t>
          </a:r>
          <a:r>
            <a:rPr lang="pl-PL" b="1" dirty="0"/>
            <a:t>oraz </a:t>
          </a:r>
          <a:r>
            <a:rPr lang="pl-PL" b="1" dirty="0">
              <a:solidFill>
                <a:srgbClr val="FFFF00"/>
              </a:solidFill>
            </a:rPr>
            <a:t>kasze niełuskane</a:t>
          </a:r>
          <a:r>
            <a:rPr lang="pl-PL" b="1" dirty="0"/>
            <a:t>. </a:t>
          </a:r>
          <a:endParaRPr lang="en-US" b="1" dirty="0"/>
        </a:p>
      </dgm:t>
    </dgm:pt>
    <dgm:pt modelId="{6D535244-FDC1-42B6-989E-8D391BD1B0C7}" type="parTrans" cxnId="{926E3EBB-7561-42DE-B1C2-F39AF15EAE09}">
      <dgm:prSet/>
      <dgm:spPr/>
      <dgm:t>
        <a:bodyPr/>
        <a:lstStyle/>
        <a:p>
          <a:endParaRPr lang="en-US"/>
        </a:p>
      </dgm:t>
    </dgm:pt>
    <dgm:pt modelId="{6BF802E3-98C8-488D-8030-A23F0F752D69}" type="sibTrans" cxnId="{926E3EBB-7561-42DE-B1C2-F39AF15EAE09}">
      <dgm:prSet/>
      <dgm:spPr/>
      <dgm:t>
        <a:bodyPr/>
        <a:lstStyle/>
        <a:p>
          <a:endParaRPr lang="en-US"/>
        </a:p>
      </dgm:t>
    </dgm:pt>
    <dgm:pt modelId="{2C89845D-F309-44D9-AEF4-44A7BA301A02}">
      <dgm:prSet/>
      <dgm:spPr/>
      <dgm:t>
        <a:bodyPr/>
        <a:lstStyle/>
        <a:p>
          <a:r>
            <a:rPr lang="de-DE" b="1" dirty="0">
              <a:solidFill>
                <a:srgbClr val="92D050"/>
              </a:solidFill>
            </a:rPr>
            <a:t>Gemüse</a:t>
          </a:r>
          <a:r>
            <a:rPr lang="de-DE" b="1" dirty="0"/>
            <a:t> und </a:t>
          </a:r>
          <a:r>
            <a:rPr lang="de-DE" b="1" dirty="0">
              <a:solidFill>
                <a:srgbClr val="FF0000"/>
              </a:solidFill>
            </a:rPr>
            <a:t>Obst</a:t>
          </a:r>
          <a:r>
            <a:rPr lang="de-DE" b="1" dirty="0"/>
            <a:t> sollten wir sogar mehrmals am Tag essen. Der Verzehr von Gemüse sollte tagsüber größer sein als der von Obst, da Obst mehr Einfachzucker enthält und kalorienreicher ist. Für den Körper essentielles Protein findet sich in </a:t>
          </a:r>
          <a:r>
            <a:rPr lang="de-DE" b="1" dirty="0">
              <a:solidFill>
                <a:srgbClr val="FFC000"/>
              </a:solidFill>
            </a:rPr>
            <a:t>Fisch</a:t>
          </a:r>
          <a:r>
            <a:rPr lang="de-DE" b="1" dirty="0"/>
            <a:t> und </a:t>
          </a:r>
          <a:r>
            <a:rPr lang="de-DE" b="1" dirty="0">
              <a:solidFill>
                <a:srgbClr val="7030A0"/>
              </a:solidFill>
            </a:rPr>
            <a:t>Geflügel</a:t>
          </a:r>
          <a:r>
            <a:rPr lang="de-DE" b="1" dirty="0"/>
            <a:t>. Zur täglichen Ernährung gehören auch zahlreiche </a:t>
          </a:r>
          <a:r>
            <a:rPr lang="de-DE" b="1" dirty="0">
              <a:solidFill>
                <a:srgbClr val="FF66CC"/>
              </a:solidFill>
            </a:rPr>
            <a:t>Getreideprodukte</a:t>
          </a:r>
          <a:r>
            <a:rPr lang="de-DE" b="1" dirty="0"/>
            <a:t> und </a:t>
          </a:r>
          <a:r>
            <a:rPr lang="de-DE" b="1" dirty="0">
              <a:solidFill>
                <a:srgbClr val="FFFF00"/>
              </a:solidFill>
            </a:rPr>
            <a:t>ungeschälte Grütze</a:t>
          </a:r>
          <a:r>
            <a:rPr lang="de-DE" b="1" dirty="0"/>
            <a:t>.</a:t>
          </a:r>
          <a:endParaRPr lang="en-US" b="1" dirty="0"/>
        </a:p>
      </dgm:t>
    </dgm:pt>
    <dgm:pt modelId="{EC2F8F61-D5F2-4027-A387-FDDC11960E75}" type="parTrans" cxnId="{398715D0-C93E-4F3A-97E5-6E6ED120BB28}">
      <dgm:prSet/>
      <dgm:spPr/>
      <dgm:t>
        <a:bodyPr/>
        <a:lstStyle/>
        <a:p>
          <a:endParaRPr lang="en-US"/>
        </a:p>
      </dgm:t>
    </dgm:pt>
    <dgm:pt modelId="{E5C3559F-0C37-48B1-96AB-C106FF7CFA53}" type="sibTrans" cxnId="{398715D0-C93E-4F3A-97E5-6E6ED120BB28}">
      <dgm:prSet/>
      <dgm:spPr/>
      <dgm:t>
        <a:bodyPr/>
        <a:lstStyle/>
        <a:p>
          <a:endParaRPr lang="en-US"/>
        </a:p>
      </dgm:t>
    </dgm:pt>
    <dgm:pt modelId="{5981A905-2686-4E3D-A997-5D76515C25B9}" type="pres">
      <dgm:prSet presAssocID="{EEA2D417-A572-406A-87F2-E7FE3343C9E2}" presName="linear" presStyleCnt="0">
        <dgm:presLayoutVars>
          <dgm:animLvl val="lvl"/>
          <dgm:resizeHandles val="exact"/>
        </dgm:presLayoutVars>
      </dgm:prSet>
      <dgm:spPr/>
    </dgm:pt>
    <dgm:pt modelId="{2C949AE1-D3C8-4C8C-8825-BD3D83A154B8}" type="pres">
      <dgm:prSet presAssocID="{A05C3445-6FD5-4DAE-97BA-D6817202B5FA}" presName="parentText" presStyleLbl="node1" presStyleIdx="0" presStyleCnt="2">
        <dgm:presLayoutVars>
          <dgm:chMax val="0"/>
          <dgm:bulletEnabled val="1"/>
        </dgm:presLayoutVars>
      </dgm:prSet>
      <dgm:spPr/>
    </dgm:pt>
    <dgm:pt modelId="{724D7A39-3C1C-4D1A-A4C7-7534FBD022E7}" type="pres">
      <dgm:prSet presAssocID="{6BF802E3-98C8-488D-8030-A23F0F752D69}" presName="spacer" presStyleCnt="0"/>
      <dgm:spPr/>
    </dgm:pt>
    <dgm:pt modelId="{AC0A4153-8CC2-4F47-8710-6C6C9BAD0EC2}" type="pres">
      <dgm:prSet presAssocID="{2C89845D-F309-44D9-AEF4-44A7BA301A02}" presName="parentText" presStyleLbl="node1" presStyleIdx="1" presStyleCnt="2" custLinFactY="15204" custLinFactNeighborX="225" custLinFactNeighborY="100000">
        <dgm:presLayoutVars>
          <dgm:chMax val="0"/>
          <dgm:bulletEnabled val="1"/>
        </dgm:presLayoutVars>
      </dgm:prSet>
      <dgm:spPr/>
    </dgm:pt>
  </dgm:ptLst>
  <dgm:cxnLst>
    <dgm:cxn modelId="{E19F3E4E-CBFE-4E7E-B9C9-7ABF83125323}" type="presOf" srcId="{EEA2D417-A572-406A-87F2-E7FE3343C9E2}" destId="{5981A905-2686-4E3D-A997-5D76515C25B9}" srcOrd="0" destOrd="0" presId="urn:microsoft.com/office/officeart/2005/8/layout/vList2"/>
    <dgm:cxn modelId="{1B318696-5073-46C0-A068-187FF6D587F1}" type="presOf" srcId="{A05C3445-6FD5-4DAE-97BA-D6817202B5FA}" destId="{2C949AE1-D3C8-4C8C-8825-BD3D83A154B8}" srcOrd="0" destOrd="0" presId="urn:microsoft.com/office/officeart/2005/8/layout/vList2"/>
    <dgm:cxn modelId="{926E3EBB-7561-42DE-B1C2-F39AF15EAE09}" srcId="{EEA2D417-A572-406A-87F2-E7FE3343C9E2}" destId="{A05C3445-6FD5-4DAE-97BA-D6817202B5FA}" srcOrd="0" destOrd="0" parTransId="{6D535244-FDC1-42B6-989E-8D391BD1B0C7}" sibTransId="{6BF802E3-98C8-488D-8030-A23F0F752D69}"/>
    <dgm:cxn modelId="{398715D0-C93E-4F3A-97E5-6E6ED120BB28}" srcId="{EEA2D417-A572-406A-87F2-E7FE3343C9E2}" destId="{2C89845D-F309-44D9-AEF4-44A7BA301A02}" srcOrd="1" destOrd="0" parTransId="{EC2F8F61-D5F2-4027-A387-FDDC11960E75}" sibTransId="{E5C3559F-0C37-48B1-96AB-C106FF7CFA53}"/>
    <dgm:cxn modelId="{0D47F0D5-74B6-4585-AA91-4EA62BDF14F6}" type="presOf" srcId="{2C89845D-F309-44D9-AEF4-44A7BA301A02}" destId="{AC0A4153-8CC2-4F47-8710-6C6C9BAD0EC2}" srcOrd="0" destOrd="0" presId="urn:microsoft.com/office/officeart/2005/8/layout/vList2"/>
    <dgm:cxn modelId="{26658355-1161-4C97-BCAA-FC10251204C5}" type="presParOf" srcId="{5981A905-2686-4E3D-A997-5D76515C25B9}" destId="{2C949AE1-D3C8-4C8C-8825-BD3D83A154B8}" srcOrd="0" destOrd="0" presId="urn:microsoft.com/office/officeart/2005/8/layout/vList2"/>
    <dgm:cxn modelId="{3B5E201D-2FAB-4192-8803-3D5261DDBE88}" type="presParOf" srcId="{5981A905-2686-4E3D-A997-5D76515C25B9}" destId="{724D7A39-3C1C-4D1A-A4C7-7534FBD022E7}" srcOrd="1" destOrd="0" presId="urn:microsoft.com/office/officeart/2005/8/layout/vList2"/>
    <dgm:cxn modelId="{F9773223-D156-4D66-A036-10597364C3A3}" type="presParOf" srcId="{5981A905-2686-4E3D-A997-5D76515C25B9}" destId="{AC0A4153-8CC2-4F47-8710-6C6C9BAD0EC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A2D417-A572-406A-87F2-E7FE3343C9E2}"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5D028FFE-B51C-4E62-82FE-AD97ADE7B71E}">
      <dgm:prSet/>
      <dgm:spPr/>
      <dgm:t>
        <a:bodyPr/>
        <a:lstStyle/>
        <a:p>
          <a:r>
            <a:rPr lang="pl-PL" b="1" dirty="0"/>
            <a:t>Przede wszystkim powinniśmy ograniczyć spożycie tłuszczów (szczególnie zwierzęcych). Należy także zmniejszyć ilość spożywania żywności typu fast food oraz cukru i </a:t>
          </a:r>
          <a:r>
            <a:rPr lang="pl-PL" b="1" dirty="0">
              <a:solidFill>
                <a:srgbClr val="FFC000"/>
              </a:solidFill>
            </a:rPr>
            <a:t>słodyczy</a:t>
          </a:r>
          <a:r>
            <a:rPr lang="pl-PL" b="1" dirty="0"/>
            <a:t>. Warto również unikać </a:t>
          </a:r>
          <a:r>
            <a:rPr lang="pl-PL" b="1" dirty="0">
              <a:solidFill>
                <a:srgbClr val="7030A0"/>
              </a:solidFill>
            </a:rPr>
            <a:t>potraw </a:t>
          </a:r>
          <a:r>
            <a:rPr lang="pl-PL" b="1" dirty="0">
              <a:solidFill>
                <a:srgbClr val="92D050"/>
              </a:solidFill>
            </a:rPr>
            <a:t>solonych</a:t>
          </a:r>
          <a:r>
            <a:rPr lang="pl-PL" b="1" dirty="0"/>
            <a:t>.</a:t>
          </a:r>
          <a:endParaRPr lang="en-US" b="1" dirty="0"/>
        </a:p>
      </dgm:t>
    </dgm:pt>
    <dgm:pt modelId="{1BD38309-BB1E-40E5-922D-E8832A7590AC}" type="parTrans" cxnId="{B03A2BBD-C501-420B-8A1D-D8018D77F88B}">
      <dgm:prSet/>
      <dgm:spPr/>
      <dgm:t>
        <a:bodyPr/>
        <a:lstStyle/>
        <a:p>
          <a:endParaRPr lang="pl-PL"/>
        </a:p>
      </dgm:t>
    </dgm:pt>
    <dgm:pt modelId="{BD814A92-D59C-4F24-A877-2A119F3FFCCA}" type="sibTrans" cxnId="{B03A2BBD-C501-420B-8A1D-D8018D77F88B}">
      <dgm:prSet/>
      <dgm:spPr/>
      <dgm:t>
        <a:bodyPr/>
        <a:lstStyle/>
        <a:p>
          <a:endParaRPr lang="pl-PL"/>
        </a:p>
      </dgm:t>
    </dgm:pt>
    <dgm:pt modelId="{3F5E8AF5-65A5-4D41-BBA4-A7E161218590}">
      <dgm:prSet/>
      <dgm:spPr/>
      <dgm:t>
        <a:bodyPr/>
        <a:lstStyle/>
        <a:p>
          <a:r>
            <a:rPr lang="de-DE" b="1" dirty="0"/>
            <a:t>Zunächst sollten wir den Verzehr von Fetten (insbesondere tierischen Fetten) einschränken. Sie sollten auch die Menge an Fast Food, Zucker und </a:t>
          </a:r>
          <a:r>
            <a:rPr lang="de-DE" b="1" dirty="0">
              <a:solidFill>
                <a:srgbClr val="FFC000"/>
              </a:solidFill>
            </a:rPr>
            <a:t>Süßigkeiten</a:t>
          </a:r>
          <a:r>
            <a:rPr lang="de-DE" b="1" dirty="0"/>
            <a:t>, die Sie essen, reduzieren. Es lohnt sich auch, </a:t>
          </a:r>
          <a:r>
            <a:rPr lang="de-DE" b="1" dirty="0">
              <a:solidFill>
                <a:srgbClr val="92D050"/>
              </a:solidFill>
            </a:rPr>
            <a:t>gesalzene</a:t>
          </a:r>
          <a:r>
            <a:rPr lang="de-DE" b="1" dirty="0"/>
            <a:t> </a:t>
          </a:r>
          <a:r>
            <a:rPr lang="de-DE" b="1" dirty="0">
              <a:solidFill>
                <a:srgbClr val="7030A0"/>
              </a:solidFill>
            </a:rPr>
            <a:t>Speisen</a:t>
          </a:r>
          <a:r>
            <a:rPr lang="de-DE" b="1" dirty="0"/>
            <a:t> zu vermeiden..</a:t>
          </a:r>
          <a:endParaRPr lang="en-US" b="1" dirty="0"/>
        </a:p>
      </dgm:t>
    </dgm:pt>
    <dgm:pt modelId="{BB363FBC-2A81-43F9-B8B7-04839C772786}" type="parTrans" cxnId="{ABCC73D9-A074-4567-ABE9-FB529B30D143}">
      <dgm:prSet/>
      <dgm:spPr/>
      <dgm:t>
        <a:bodyPr/>
        <a:lstStyle/>
        <a:p>
          <a:endParaRPr lang="pl-PL"/>
        </a:p>
      </dgm:t>
    </dgm:pt>
    <dgm:pt modelId="{7FEB977E-D627-4928-89F6-FB3F5720FBC9}" type="sibTrans" cxnId="{ABCC73D9-A074-4567-ABE9-FB529B30D143}">
      <dgm:prSet/>
      <dgm:spPr/>
      <dgm:t>
        <a:bodyPr/>
        <a:lstStyle/>
        <a:p>
          <a:endParaRPr lang="pl-PL"/>
        </a:p>
      </dgm:t>
    </dgm:pt>
    <dgm:pt modelId="{5981A905-2686-4E3D-A997-5D76515C25B9}" type="pres">
      <dgm:prSet presAssocID="{EEA2D417-A572-406A-87F2-E7FE3343C9E2}" presName="linear" presStyleCnt="0">
        <dgm:presLayoutVars>
          <dgm:animLvl val="lvl"/>
          <dgm:resizeHandles val="exact"/>
        </dgm:presLayoutVars>
      </dgm:prSet>
      <dgm:spPr/>
    </dgm:pt>
    <dgm:pt modelId="{435FBDF8-4845-4F68-8D02-1096D0F357BB}" type="pres">
      <dgm:prSet presAssocID="{5D028FFE-B51C-4E62-82FE-AD97ADE7B71E}" presName="parentText" presStyleLbl="node1" presStyleIdx="0" presStyleCnt="2" custScaleY="52642" custLinFactY="-75" custLinFactNeighborX="225" custLinFactNeighborY="-100000">
        <dgm:presLayoutVars>
          <dgm:chMax val="0"/>
          <dgm:bulletEnabled val="1"/>
        </dgm:presLayoutVars>
      </dgm:prSet>
      <dgm:spPr/>
    </dgm:pt>
    <dgm:pt modelId="{06FA9914-B810-4DD5-A34F-7EA3C8AE2BD0}" type="pres">
      <dgm:prSet presAssocID="{BD814A92-D59C-4F24-A877-2A119F3FFCCA}" presName="spacer" presStyleCnt="0"/>
      <dgm:spPr/>
    </dgm:pt>
    <dgm:pt modelId="{914340C1-86AE-4F8D-ACF3-750D0DBC178D}" type="pres">
      <dgm:prSet presAssocID="{3F5E8AF5-65A5-4D41-BBA4-A7E161218590}" presName="parentText" presStyleLbl="node1" presStyleIdx="1" presStyleCnt="2" custScaleY="65337">
        <dgm:presLayoutVars>
          <dgm:chMax val="0"/>
          <dgm:bulletEnabled val="1"/>
        </dgm:presLayoutVars>
      </dgm:prSet>
      <dgm:spPr/>
    </dgm:pt>
  </dgm:ptLst>
  <dgm:cxnLst>
    <dgm:cxn modelId="{E19F3E4E-CBFE-4E7E-B9C9-7ABF83125323}" type="presOf" srcId="{EEA2D417-A572-406A-87F2-E7FE3343C9E2}" destId="{5981A905-2686-4E3D-A997-5D76515C25B9}" srcOrd="0" destOrd="0" presId="urn:microsoft.com/office/officeart/2005/8/layout/vList2"/>
    <dgm:cxn modelId="{5FEAEE58-142A-4615-865B-4B6474B5EB28}" type="presOf" srcId="{3F5E8AF5-65A5-4D41-BBA4-A7E161218590}" destId="{914340C1-86AE-4F8D-ACF3-750D0DBC178D}" srcOrd="0" destOrd="0" presId="urn:microsoft.com/office/officeart/2005/8/layout/vList2"/>
    <dgm:cxn modelId="{B03A2BBD-C501-420B-8A1D-D8018D77F88B}" srcId="{EEA2D417-A572-406A-87F2-E7FE3343C9E2}" destId="{5D028FFE-B51C-4E62-82FE-AD97ADE7B71E}" srcOrd="0" destOrd="0" parTransId="{1BD38309-BB1E-40E5-922D-E8832A7590AC}" sibTransId="{BD814A92-D59C-4F24-A877-2A119F3FFCCA}"/>
    <dgm:cxn modelId="{ABCC73D9-A074-4567-ABE9-FB529B30D143}" srcId="{EEA2D417-A572-406A-87F2-E7FE3343C9E2}" destId="{3F5E8AF5-65A5-4D41-BBA4-A7E161218590}" srcOrd="1" destOrd="0" parTransId="{BB363FBC-2A81-43F9-B8B7-04839C772786}" sibTransId="{7FEB977E-D627-4928-89F6-FB3F5720FBC9}"/>
    <dgm:cxn modelId="{911DD2F6-2AD9-461C-88AE-EB1E9865FE4F}" type="presOf" srcId="{5D028FFE-B51C-4E62-82FE-AD97ADE7B71E}" destId="{435FBDF8-4845-4F68-8D02-1096D0F357BB}" srcOrd="0" destOrd="0" presId="urn:microsoft.com/office/officeart/2005/8/layout/vList2"/>
    <dgm:cxn modelId="{87C41B84-B5B1-4FC0-9DD3-7354C5CF1EAB}" type="presParOf" srcId="{5981A905-2686-4E3D-A997-5D76515C25B9}" destId="{435FBDF8-4845-4F68-8D02-1096D0F357BB}" srcOrd="0" destOrd="0" presId="urn:microsoft.com/office/officeart/2005/8/layout/vList2"/>
    <dgm:cxn modelId="{8D98725F-7C7D-4133-9487-50C63D07D3C5}" type="presParOf" srcId="{5981A905-2686-4E3D-A997-5D76515C25B9}" destId="{06FA9914-B810-4DD5-A34F-7EA3C8AE2BD0}" srcOrd="1" destOrd="0" presId="urn:microsoft.com/office/officeart/2005/8/layout/vList2"/>
    <dgm:cxn modelId="{BD08550A-B697-49BA-9344-BBA5154E37BC}" type="presParOf" srcId="{5981A905-2686-4E3D-A997-5D76515C25B9}" destId="{914340C1-86AE-4F8D-ACF3-750D0DBC178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A2D417-A572-406A-87F2-E7FE3343C9E2}"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5D028FFE-B51C-4E62-82FE-AD97ADE7B71E}">
      <dgm:prSet/>
      <dgm:spPr/>
      <dgm:t>
        <a:bodyPr/>
        <a:lstStyle/>
        <a:p>
          <a:r>
            <a:rPr lang="pl-PL" b="1" dirty="0"/>
            <a:t>Dla naszego organizmu bardzo ważne jest stałe dostarczanie wody. Każdy człowiek powinien pić około 2l </a:t>
          </a:r>
          <a:r>
            <a:rPr lang="pl-PL" b="1" dirty="0">
              <a:solidFill>
                <a:srgbClr val="FFFF00"/>
              </a:solidFill>
            </a:rPr>
            <a:t>wody</a:t>
          </a:r>
          <a:r>
            <a:rPr lang="pl-PL" b="1" dirty="0"/>
            <a:t> dziennie. Ważne jest także dbanie o różnorodność i świeżość spożywanych posiłków. Warto też pamiętać o odpowiednim przygotowaniu i przyprawianiu </a:t>
          </a:r>
          <a:r>
            <a:rPr lang="pl-PL" b="1" dirty="0">
              <a:solidFill>
                <a:srgbClr val="FF66CC"/>
              </a:solidFill>
            </a:rPr>
            <a:t>dań</a:t>
          </a:r>
          <a:r>
            <a:rPr lang="pl-PL" b="1" dirty="0"/>
            <a:t>. </a:t>
          </a:r>
          <a:endParaRPr lang="en-US" b="1" dirty="0"/>
        </a:p>
      </dgm:t>
    </dgm:pt>
    <dgm:pt modelId="{1BD38309-BB1E-40E5-922D-E8832A7590AC}" type="parTrans" cxnId="{B03A2BBD-C501-420B-8A1D-D8018D77F88B}">
      <dgm:prSet/>
      <dgm:spPr/>
      <dgm:t>
        <a:bodyPr/>
        <a:lstStyle/>
        <a:p>
          <a:endParaRPr lang="pl-PL"/>
        </a:p>
      </dgm:t>
    </dgm:pt>
    <dgm:pt modelId="{BD814A92-D59C-4F24-A877-2A119F3FFCCA}" type="sibTrans" cxnId="{B03A2BBD-C501-420B-8A1D-D8018D77F88B}">
      <dgm:prSet/>
      <dgm:spPr/>
      <dgm:t>
        <a:bodyPr/>
        <a:lstStyle/>
        <a:p>
          <a:endParaRPr lang="pl-PL"/>
        </a:p>
      </dgm:t>
    </dgm:pt>
    <dgm:pt modelId="{3F5E8AF5-65A5-4D41-BBA4-A7E161218590}">
      <dgm:prSet/>
      <dgm:spPr/>
      <dgm:t>
        <a:bodyPr/>
        <a:lstStyle/>
        <a:p>
          <a:r>
            <a:rPr lang="de-DE" b="1" dirty="0"/>
            <a:t>Eine konstante Wasserversorgung ist für unseren Körper sehr wichtig. Jeder Mensch sollte täglich etwa 2 Liter </a:t>
          </a:r>
          <a:r>
            <a:rPr lang="de-DE" b="1" dirty="0">
              <a:solidFill>
                <a:srgbClr val="FFFF00"/>
              </a:solidFill>
            </a:rPr>
            <a:t>Wasser</a:t>
          </a:r>
          <a:r>
            <a:rPr lang="de-DE" b="1" dirty="0"/>
            <a:t> trinken. Es ist auch wichtig, auf die Vielfalt und Frische der verzehrten Mahlzeiten zu achten. Es lohnt sich auch, sich an die richtige Zubereitung und Würze der </a:t>
          </a:r>
          <a:r>
            <a:rPr lang="de-DE" b="1" dirty="0">
              <a:solidFill>
                <a:srgbClr val="FF66CC"/>
              </a:solidFill>
            </a:rPr>
            <a:t>Speisen</a:t>
          </a:r>
          <a:r>
            <a:rPr lang="de-DE" b="1" dirty="0"/>
            <a:t> zu erinnern</a:t>
          </a:r>
          <a:r>
            <a:rPr lang="pl-PL" b="1" dirty="0"/>
            <a:t>.</a:t>
          </a:r>
          <a:endParaRPr lang="en-US" b="1" dirty="0"/>
        </a:p>
      </dgm:t>
    </dgm:pt>
    <dgm:pt modelId="{BB363FBC-2A81-43F9-B8B7-04839C772786}" type="parTrans" cxnId="{ABCC73D9-A074-4567-ABE9-FB529B30D143}">
      <dgm:prSet/>
      <dgm:spPr/>
      <dgm:t>
        <a:bodyPr/>
        <a:lstStyle/>
        <a:p>
          <a:endParaRPr lang="pl-PL"/>
        </a:p>
      </dgm:t>
    </dgm:pt>
    <dgm:pt modelId="{7FEB977E-D627-4928-89F6-FB3F5720FBC9}" type="sibTrans" cxnId="{ABCC73D9-A074-4567-ABE9-FB529B30D143}">
      <dgm:prSet/>
      <dgm:spPr/>
      <dgm:t>
        <a:bodyPr/>
        <a:lstStyle/>
        <a:p>
          <a:endParaRPr lang="pl-PL"/>
        </a:p>
      </dgm:t>
    </dgm:pt>
    <dgm:pt modelId="{5981A905-2686-4E3D-A997-5D76515C25B9}" type="pres">
      <dgm:prSet presAssocID="{EEA2D417-A572-406A-87F2-E7FE3343C9E2}" presName="linear" presStyleCnt="0">
        <dgm:presLayoutVars>
          <dgm:animLvl val="lvl"/>
          <dgm:resizeHandles val="exact"/>
        </dgm:presLayoutVars>
      </dgm:prSet>
      <dgm:spPr/>
    </dgm:pt>
    <dgm:pt modelId="{435FBDF8-4845-4F68-8D02-1096D0F357BB}" type="pres">
      <dgm:prSet presAssocID="{5D028FFE-B51C-4E62-82FE-AD97ADE7B71E}" presName="parentText" presStyleLbl="node1" presStyleIdx="0" presStyleCnt="2" custScaleY="52642" custLinFactY="-75" custLinFactNeighborX="225" custLinFactNeighborY="-100000">
        <dgm:presLayoutVars>
          <dgm:chMax val="0"/>
          <dgm:bulletEnabled val="1"/>
        </dgm:presLayoutVars>
      </dgm:prSet>
      <dgm:spPr/>
    </dgm:pt>
    <dgm:pt modelId="{06FA9914-B810-4DD5-A34F-7EA3C8AE2BD0}" type="pres">
      <dgm:prSet presAssocID="{BD814A92-D59C-4F24-A877-2A119F3FFCCA}" presName="spacer" presStyleCnt="0"/>
      <dgm:spPr/>
    </dgm:pt>
    <dgm:pt modelId="{914340C1-86AE-4F8D-ACF3-750D0DBC178D}" type="pres">
      <dgm:prSet presAssocID="{3F5E8AF5-65A5-4D41-BBA4-A7E161218590}" presName="parentText" presStyleLbl="node1" presStyleIdx="1" presStyleCnt="2" custScaleY="65337" custLinFactNeighborX="225" custLinFactNeighborY="62222">
        <dgm:presLayoutVars>
          <dgm:chMax val="0"/>
          <dgm:bulletEnabled val="1"/>
        </dgm:presLayoutVars>
      </dgm:prSet>
      <dgm:spPr/>
    </dgm:pt>
  </dgm:ptLst>
  <dgm:cxnLst>
    <dgm:cxn modelId="{E19F3E4E-CBFE-4E7E-B9C9-7ABF83125323}" type="presOf" srcId="{EEA2D417-A572-406A-87F2-E7FE3343C9E2}" destId="{5981A905-2686-4E3D-A997-5D76515C25B9}" srcOrd="0" destOrd="0" presId="urn:microsoft.com/office/officeart/2005/8/layout/vList2"/>
    <dgm:cxn modelId="{5FEAEE58-142A-4615-865B-4B6474B5EB28}" type="presOf" srcId="{3F5E8AF5-65A5-4D41-BBA4-A7E161218590}" destId="{914340C1-86AE-4F8D-ACF3-750D0DBC178D}" srcOrd="0" destOrd="0" presId="urn:microsoft.com/office/officeart/2005/8/layout/vList2"/>
    <dgm:cxn modelId="{B03A2BBD-C501-420B-8A1D-D8018D77F88B}" srcId="{EEA2D417-A572-406A-87F2-E7FE3343C9E2}" destId="{5D028FFE-B51C-4E62-82FE-AD97ADE7B71E}" srcOrd="0" destOrd="0" parTransId="{1BD38309-BB1E-40E5-922D-E8832A7590AC}" sibTransId="{BD814A92-D59C-4F24-A877-2A119F3FFCCA}"/>
    <dgm:cxn modelId="{ABCC73D9-A074-4567-ABE9-FB529B30D143}" srcId="{EEA2D417-A572-406A-87F2-E7FE3343C9E2}" destId="{3F5E8AF5-65A5-4D41-BBA4-A7E161218590}" srcOrd="1" destOrd="0" parTransId="{BB363FBC-2A81-43F9-B8B7-04839C772786}" sibTransId="{7FEB977E-D627-4928-89F6-FB3F5720FBC9}"/>
    <dgm:cxn modelId="{911DD2F6-2AD9-461C-88AE-EB1E9865FE4F}" type="presOf" srcId="{5D028FFE-B51C-4E62-82FE-AD97ADE7B71E}" destId="{435FBDF8-4845-4F68-8D02-1096D0F357BB}" srcOrd="0" destOrd="0" presId="urn:microsoft.com/office/officeart/2005/8/layout/vList2"/>
    <dgm:cxn modelId="{87C41B84-B5B1-4FC0-9DD3-7354C5CF1EAB}" type="presParOf" srcId="{5981A905-2686-4E3D-A997-5D76515C25B9}" destId="{435FBDF8-4845-4F68-8D02-1096D0F357BB}" srcOrd="0" destOrd="0" presId="urn:microsoft.com/office/officeart/2005/8/layout/vList2"/>
    <dgm:cxn modelId="{8D98725F-7C7D-4133-9487-50C63D07D3C5}" type="presParOf" srcId="{5981A905-2686-4E3D-A997-5D76515C25B9}" destId="{06FA9914-B810-4DD5-A34F-7EA3C8AE2BD0}" srcOrd="1" destOrd="0" presId="urn:microsoft.com/office/officeart/2005/8/layout/vList2"/>
    <dgm:cxn modelId="{BD08550A-B697-49BA-9344-BBA5154E37BC}" type="presParOf" srcId="{5981A905-2686-4E3D-A997-5D76515C25B9}" destId="{914340C1-86AE-4F8D-ACF3-750D0DBC178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A2D417-A572-406A-87F2-E7FE3343C9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D028FFE-B51C-4E62-82FE-AD97ADE7B71E}">
      <dgm:prSet/>
      <dgm:spPr/>
      <dgm:t>
        <a:bodyPr/>
        <a:lstStyle/>
        <a:p>
          <a:r>
            <a:rPr lang="pl-PL" b="1" dirty="0"/>
            <a:t>Ważna dla naszego organizmu jest aktywność fizyczna. Ruch korzystnie wpływa na sprawność i prawidłową sylwetkę.</a:t>
          </a:r>
          <a:endParaRPr lang="en-US" b="1" dirty="0"/>
        </a:p>
      </dgm:t>
    </dgm:pt>
    <dgm:pt modelId="{1BD38309-BB1E-40E5-922D-E8832A7590AC}" type="parTrans" cxnId="{B03A2BBD-C501-420B-8A1D-D8018D77F88B}">
      <dgm:prSet/>
      <dgm:spPr/>
      <dgm:t>
        <a:bodyPr/>
        <a:lstStyle/>
        <a:p>
          <a:endParaRPr lang="pl-PL"/>
        </a:p>
      </dgm:t>
    </dgm:pt>
    <dgm:pt modelId="{BD814A92-D59C-4F24-A877-2A119F3FFCCA}" type="sibTrans" cxnId="{B03A2BBD-C501-420B-8A1D-D8018D77F88B}">
      <dgm:prSet/>
      <dgm:spPr/>
      <dgm:t>
        <a:bodyPr/>
        <a:lstStyle/>
        <a:p>
          <a:endParaRPr lang="pl-PL"/>
        </a:p>
      </dgm:t>
    </dgm:pt>
    <dgm:pt modelId="{3F5E8AF5-65A5-4D41-BBA4-A7E161218590}">
      <dgm:prSet/>
      <dgm:spPr/>
      <dgm:t>
        <a:bodyPr/>
        <a:lstStyle/>
        <a:p>
          <a:r>
            <a:rPr lang="de-DE" b="1" dirty="0"/>
            <a:t>Körperliche Aktivität ist wichtig für unseren Körper. Bewegung wirkt sich positiv auf die Fitness und eine korrekte Figur aus</a:t>
          </a:r>
          <a:r>
            <a:rPr lang="pl-PL" b="1" dirty="0"/>
            <a:t>.</a:t>
          </a:r>
          <a:endParaRPr lang="en-US" b="1" dirty="0"/>
        </a:p>
      </dgm:t>
    </dgm:pt>
    <dgm:pt modelId="{BB363FBC-2A81-43F9-B8B7-04839C772786}" type="parTrans" cxnId="{ABCC73D9-A074-4567-ABE9-FB529B30D143}">
      <dgm:prSet/>
      <dgm:spPr/>
      <dgm:t>
        <a:bodyPr/>
        <a:lstStyle/>
        <a:p>
          <a:endParaRPr lang="pl-PL"/>
        </a:p>
      </dgm:t>
    </dgm:pt>
    <dgm:pt modelId="{7FEB977E-D627-4928-89F6-FB3F5720FBC9}" type="sibTrans" cxnId="{ABCC73D9-A074-4567-ABE9-FB529B30D143}">
      <dgm:prSet/>
      <dgm:spPr/>
      <dgm:t>
        <a:bodyPr/>
        <a:lstStyle/>
        <a:p>
          <a:endParaRPr lang="pl-PL"/>
        </a:p>
      </dgm:t>
    </dgm:pt>
    <dgm:pt modelId="{32B4A296-A9D5-40B9-B6BC-2E3AB960216F}" type="pres">
      <dgm:prSet presAssocID="{EEA2D417-A572-406A-87F2-E7FE3343C9E2}" presName="linear" presStyleCnt="0">
        <dgm:presLayoutVars>
          <dgm:animLvl val="lvl"/>
          <dgm:resizeHandles val="exact"/>
        </dgm:presLayoutVars>
      </dgm:prSet>
      <dgm:spPr/>
    </dgm:pt>
    <dgm:pt modelId="{A9F039CC-3436-4563-A98D-39C3CC1AD091}" type="pres">
      <dgm:prSet presAssocID="{5D028FFE-B51C-4E62-82FE-AD97ADE7B71E}" presName="parentText" presStyleLbl="node1" presStyleIdx="0" presStyleCnt="2" custScaleY="84069">
        <dgm:presLayoutVars>
          <dgm:chMax val="0"/>
          <dgm:bulletEnabled val="1"/>
        </dgm:presLayoutVars>
      </dgm:prSet>
      <dgm:spPr/>
    </dgm:pt>
    <dgm:pt modelId="{4D2320BE-6FE8-421E-B544-22BB01C981B1}" type="pres">
      <dgm:prSet presAssocID="{BD814A92-D59C-4F24-A877-2A119F3FFCCA}" presName="spacer" presStyleCnt="0"/>
      <dgm:spPr/>
    </dgm:pt>
    <dgm:pt modelId="{1CEC33D8-C566-457C-AEBC-0508A52BBEED}" type="pres">
      <dgm:prSet presAssocID="{3F5E8AF5-65A5-4D41-BBA4-A7E161218590}" presName="parentText" presStyleLbl="node1" presStyleIdx="1" presStyleCnt="2" custScaleY="75788">
        <dgm:presLayoutVars>
          <dgm:chMax val="0"/>
          <dgm:bulletEnabled val="1"/>
        </dgm:presLayoutVars>
      </dgm:prSet>
      <dgm:spPr/>
    </dgm:pt>
  </dgm:ptLst>
  <dgm:cxnLst>
    <dgm:cxn modelId="{DED3232F-EF1C-443B-8F86-5EBDA2A706B2}" type="presOf" srcId="{5D028FFE-B51C-4E62-82FE-AD97ADE7B71E}" destId="{A9F039CC-3436-4563-A98D-39C3CC1AD091}" srcOrd="0" destOrd="0" presId="urn:microsoft.com/office/officeart/2005/8/layout/vList2"/>
    <dgm:cxn modelId="{2C790373-49F9-4919-832A-AF5302A72A00}" type="presOf" srcId="{EEA2D417-A572-406A-87F2-E7FE3343C9E2}" destId="{32B4A296-A9D5-40B9-B6BC-2E3AB960216F}" srcOrd="0" destOrd="0" presId="urn:microsoft.com/office/officeart/2005/8/layout/vList2"/>
    <dgm:cxn modelId="{B03A2BBD-C501-420B-8A1D-D8018D77F88B}" srcId="{EEA2D417-A572-406A-87F2-E7FE3343C9E2}" destId="{5D028FFE-B51C-4E62-82FE-AD97ADE7B71E}" srcOrd="0" destOrd="0" parTransId="{1BD38309-BB1E-40E5-922D-E8832A7590AC}" sibTransId="{BD814A92-D59C-4F24-A877-2A119F3FFCCA}"/>
    <dgm:cxn modelId="{ABCC73D9-A074-4567-ABE9-FB529B30D143}" srcId="{EEA2D417-A572-406A-87F2-E7FE3343C9E2}" destId="{3F5E8AF5-65A5-4D41-BBA4-A7E161218590}" srcOrd="1" destOrd="0" parTransId="{BB363FBC-2A81-43F9-B8B7-04839C772786}" sibTransId="{7FEB977E-D627-4928-89F6-FB3F5720FBC9}"/>
    <dgm:cxn modelId="{CB107AE7-DAFD-41EA-B68A-1F71F89CEF97}" type="presOf" srcId="{3F5E8AF5-65A5-4D41-BBA4-A7E161218590}" destId="{1CEC33D8-C566-457C-AEBC-0508A52BBEED}" srcOrd="0" destOrd="0" presId="urn:microsoft.com/office/officeart/2005/8/layout/vList2"/>
    <dgm:cxn modelId="{20B8FD6F-7B30-4263-8749-DCB5CE9947AF}" type="presParOf" srcId="{32B4A296-A9D5-40B9-B6BC-2E3AB960216F}" destId="{A9F039CC-3436-4563-A98D-39C3CC1AD091}" srcOrd="0" destOrd="0" presId="urn:microsoft.com/office/officeart/2005/8/layout/vList2"/>
    <dgm:cxn modelId="{AADADE45-1EA4-4338-B800-95904A228084}" type="presParOf" srcId="{32B4A296-A9D5-40B9-B6BC-2E3AB960216F}" destId="{4D2320BE-6FE8-421E-B544-22BB01C981B1}" srcOrd="1" destOrd="0" presId="urn:microsoft.com/office/officeart/2005/8/layout/vList2"/>
    <dgm:cxn modelId="{5ACB87C7-7CAE-4EC3-85A7-74E2AF236C02}" type="presParOf" srcId="{32B4A296-A9D5-40B9-B6BC-2E3AB960216F}" destId="{1CEC33D8-C566-457C-AEBC-0508A52BBEE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27578-1866-4E59-A7CC-2346DF435867}">
      <dsp:nvSpPr>
        <dsp:cNvPr id="0" name=""/>
        <dsp:cNvSpPr/>
      </dsp:nvSpPr>
      <dsp:spPr>
        <a:xfrm>
          <a:off x="0" y="0"/>
          <a:ext cx="6167248" cy="216216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pl-PL" sz="2100" b="1" kern="1200" dirty="0">
              <a:solidFill>
                <a:srgbClr val="FFC000"/>
              </a:solidFill>
            </a:rPr>
            <a:t>Zdrowe odżywianie </a:t>
          </a:r>
          <a:r>
            <a:rPr lang="pl-PL" sz="2100" b="1" kern="1200" dirty="0"/>
            <a:t>to sposób odżywiania polegający na dostarczeniu w odpowiednim czasie odpowiedniej ilości składników pokarmowych (m.in. </a:t>
          </a:r>
          <a:r>
            <a:rPr lang="pl-PL" sz="2100" b="1" kern="1200" dirty="0">
              <a:solidFill>
                <a:srgbClr val="92D050"/>
              </a:solidFill>
            </a:rPr>
            <a:t>białek, tłuszczy cukrów</a:t>
          </a:r>
          <a:r>
            <a:rPr lang="pl-PL" sz="2100" b="1" kern="1200" dirty="0"/>
            <a:t>) niezbędnych do prawidłowego rozwoju i funkcjonowania organizmu ludzkiego.</a:t>
          </a:r>
          <a:endParaRPr lang="en-US" sz="2100" b="1" kern="1200" dirty="0"/>
        </a:p>
      </dsp:txBody>
      <dsp:txXfrm>
        <a:off x="105548" y="105548"/>
        <a:ext cx="5956152" cy="1951064"/>
      </dsp:txXfrm>
    </dsp:sp>
    <dsp:sp modelId="{237787EC-8144-402C-9EEE-AC4B704B7EC6}">
      <dsp:nvSpPr>
        <dsp:cNvPr id="0" name=""/>
        <dsp:cNvSpPr/>
      </dsp:nvSpPr>
      <dsp:spPr>
        <a:xfrm>
          <a:off x="0" y="2249584"/>
          <a:ext cx="6167248" cy="216216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e-DE" sz="2100" b="1" kern="1200" dirty="0">
              <a:solidFill>
                <a:srgbClr val="FFC000"/>
              </a:solidFill>
            </a:rPr>
            <a:t>Gesunde Ernährung </a:t>
          </a:r>
          <a:r>
            <a:rPr lang="de-DE" sz="2100" b="1" kern="1200" dirty="0"/>
            <a:t>ist eine Ernährungsweise, die rechtzeitig die richtige Menge an Nährstoffen (einschließlich </a:t>
          </a:r>
          <a:r>
            <a:rPr lang="de-DE" sz="2100" b="1" kern="1200" dirty="0">
              <a:solidFill>
                <a:srgbClr val="92D050"/>
              </a:solidFill>
            </a:rPr>
            <a:t>Proteinen, Fetten, Zuckern</a:t>
          </a:r>
          <a:r>
            <a:rPr lang="de-DE" sz="2100" b="1" kern="1200" dirty="0"/>
            <a:t>) liefert, die für die ordnungsgemäße Entwicklung und Funktion des menschlichen Körpers erforderlich sind.</a:t>
          </a:r>
          <a:endParaRPr lang="en-US" sz="2100" b="1" kern="1200" dirty="0"/>
        </a:p>
      </dsp:txBody>
      <dsp:txXfrm>
        <a:off x="105548" y="2355132"/>
        <a:ext cx="5956152" cy="1951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FBDF8-4845-4F68-8D02-1096D0F357BB}">
      <dsp:nvSpPr>
        <dsp:cNvPr id="0" name=""/>
        <dsp:cNvSpPr/>
      </dsp:nvSpPr>
      <dsp:spPr>
        <a:xfrm>
          <a:off x="0" y="44698"/>
          <a:ext cx="5744684" cy="20991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pl-PL" sz="1500" b="1" i="0" kern="1200" dirty="0"/>
            <a:t>Najważniejsza dla Twojego zdrowia jest regularność i ilość posiłków. Problemem, który dotyka wielu ludzi, jest spożywanie jednego lub dwóch dużych posiłków dziennie z </a:t>
          </a:r>
          <a:r>
            <a:rPr lang="pl-PL" sz="1500" b="1" i="0" kern="1200" dirty="0">
              <a:solidFill>
                <a:srgbClr val="FFFF00"/>
              </a:solidFill>
            </a:rPr>
            <a:t>przekąskami</a:t>
          </a:r>
          <a:r>
            <a:rPr lang="pl-PL" sz="1500" b="1" i="0" kern="1200" dirty="0"/>
            <a:t> pomiędzy nimi. Wiele złych </a:t>
          </a:r>
          <a:r>
            <a:rPr lang="pl-PL" sz="1500" b="1" i="0" kern="1200" dirty="0">
              <a:solidFill>
                <a:srgbClr val="00B0F0"/>
              </a:solidFill>
            </a:rPr>
            <a:t>nawyków żywieniowych</a:t>
          </a:r>
          <a:r>
            <a:rPr lang="pl-PL" sz="1500" b="1" i="0" kern="1200" dirty="0"/>
            <a:t>, które omówię później, wynika z nieregularnego jedzenia. Więc jak powinno się właściwie odżywiać? - Zalecane są cztery do pięciu posiłków dziennie. Nie powinieneś jeść tuż przed snem. Nie czekaj też zbyt długo ze </a:t>
          </a:r>
          <a:r>
            <a:rPr lang="pl-PL" sz="1500" b="1" i="0" kern="1200" dirty="0">
              <a:solidFill>
                <a:srgbClr val="FF0000"/>
              </a:solidFill>
            </a:rPr>
            <a:t>śniadaniem</a:t>
          </a:r>
          <a:r>
            <a:rPr lang="pl-PL" sz="1500" b="1" i="0" kern="1200" dirty="0"/>
            <a:t>, najlepiej zjeść je w ciągu godziny od przebudzenia.</a:t>
          </a:r>
          <a:endParaRPr lang="en-US" sz="1500" b="1" kern="1200" dirty="0"/>
        </a:p>
      </dsp:txBody>
      <dsp:txXfrm>
        <a:off x="102470" y="147168"/>
        <a:ext cx="5539744" cy="1894163"/>
      </dsp:txXfrm>
    </dsp:sp>
    <dsp:sp modelId="{914340C1-86AE-4F8D-ACF3-750D0DBC178D}">
      <dsp:nvSpPr>
        <dsp:cNvPr id="0" name=""/>
        <dsp:cNvSpPr/>
      </dsp:nvSpPr>
      <dsp:spPr>
        <a:xfrm>
          <a:off x="0" y="2433477"/>
          <a:ext cx="5744684" cy="26053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dirty="0"/>
            <a:t>Das Wichtigste für Ihre Gesundheit ist die Regelmäßigkeit und Anzahl der Mahlzeiten. Ein Problem, das viele Menschen betrifft, ist das Essen von ein oder zwei großen Mahlzeiten am Tag mit </a:t>
          </a:r>
          <a:r>
            <a:rPr lang="de-DE" sz="1500" b="1" kern="1200" dirty="0">
              <a:solidFill>
                <a:srgbClr val="FFFF00"/>
              </a:solidFill>
            </a:rPr>
            <a:t>Snacks</a:t>
          </a:r>
          <a:r>
            <a:rPr lang="de-DE" sz="1500" b="1" kern="1200" dirty="0"/>
            <a:t> zwischendurch. Viele der schlechten </a:t>
          </a:r>
          <a:r>
            <a:rPr lang="de-DE" sz="1500" b="1" kern="1200" dirty="0">
              <a:solidFill>
                <a:srgbClr val="00B0F0"/>
              </a:solidFill>
            </a:rPr>
            <a:t>Essgewohnheiten</a:t>
          </a:r>
          <a:r>
            <a:rPr lang="de-DE" sz="1500" b="1" kern="1200" dirty="0"/>
            <a:t>, auf die ich später noch eingehen werde, sind auf unregelmäßiges Essen zurückzuführen. Wie ernährst du dich also richtig? - Vier bis fünf Mahlzeiten am Tag werden empfohlen. Sie sollten nicht direkt vor dem Schlafengehen essen. Warten Sie auch nicht zu lange mit dem </a:t>
          </a:r>
          <a:r>
            <a:rPr lang="de-DE" sz="1500" b="1" kern="1200" dirty="0">
              <a:solidFill>
                <a:srgbClr val="FF0000"/>
              </a:solidFill>
            </a:rPr>
            <a:t>Frühstück</a:t>
          </a:r>
          <a:r>
            <a:rPr lang="de-DE" sz="1500" b="1" kern="1200" dirty="0"/>
            <a:t>, es ist am besten, es innerhalb einer Stunde nach dem Aufwachen zu essen.</a:t>
          </a:r>
          <a:endParaRPr lang="en-US" sz="1500" b="1" kern="1200" dirty="0"/>
        </a:p>
      </dsp:txBody>
      <dsp:txXfrm>
        <a:off x="127181" y="2560658"/>
        <a:ext cx="5490322" cy="23509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49AE1-D3C8-4C8C-8825-BD3D83A154B8}">
      <dsp:nvSpPr>
        <dsp:cNvPr id="0" name=""/>
        <dsp:cNvSpPr/>
      </dsp:nvSpPr>
      <dsp:spPr>
        <a:xfrm>
          <a:off x="0" y="357545"/>
          <a:ext cx="5744684" cy="2223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l-PL" sz="1900" b="1" kern="1200" dirty="0">
              <a:solidFill>
                <a:srgbClr val="92D050"/>
              </a:solidFill>
            </a:rPr>
            <a:t>Warzywa</a:t>
          </a:r>
          <a:r>
            <a:rPr lang="pl-PL" sz="1900" b="1" kern="1200" dirty="0"/>
            <a:t> i </a:t>
          </a:r>
          <a:r>
            <a:rPr lang="pl-PL" sz="1900" b="1" kern="1200" dirty="0">
              <a:solidFill>
                <a:srgbClr val="FF0000"/>
              </a:solidFill>
            </a:rPr>
            <a:t>owoce</a:t>
          </a:r>
          <a:r>
            <a:rPr lang="pl-PL" sz="1900" b="1" kern="1200" dirty="0"/>
            <a:t> powinniśmy spożywać nawet kilka razy dziennie. Spożycie warzyw w ciągu dnia powinno być większe niż owoców, ponieważ owoce zawierają więcej cukrów prostych i są bardziej kaloryczne. Istotne dla organizmu białko znajduje się w </a:t>
          </a:r>
          <a:r>
            <a:rPr lang="pl-PL" sz="1900" b="1" kern="1200" dirty="0">
              <a:solidFill>
                <a:srgbClr val="FFC000"/>
              </a:solidFill>
            </a:rPr>
            <a:t>rybach</a:t>
          </a:r>
          <a:r>
            <a:rPr lang="pl-PL" sz="1900" b="1" kern="1200" dirty="0"/>
            <a:t> i </a:t>
          </a:r>
          <a:r>
            <a:rPr lang="pl-PL" sz="1900" b="1" kern="1200" dirty="0">
              <a:solidFill>
                <a:srgbClr val="7030A0"/>
              </a:solidFill>
            </a:rPr>
            <a:t>drobiu</a:t>
          </a:r>
          <a:r>
            <a:rPr lang="pl-PL" sz="1900" b="1" kern="1200" dirty="0"/>
            <a:t>. W codziennej diecie powinny znajdować się także liczne </a:t>
          </a:r>
          <a:r>
            <a:rPr lang="pl-PL" sz="1900" b="1" kern="1200" dirty="0">
              <a:solidFill>
                <a:srgbClr val="FF66CC"/>
              </a:solidFill>
            </a:rPr>
            <a:t>produkty zbożowe </a:t>
          </a:r>
          <a:r>
            <a:rPr lang="pl-PL" sz="1900" b="1" kern="1200" dirty="0"/>
            <a:t>oraz </a:t>
          </a:r>
          <a:r>
            <a:rPr lang="pl-PL" sz="1900" b="1" kern="1200" dirty="0">
              <a:solidFill>
                <a:srgbClr val="FFFF00"/>
              </a:solidFill>
            </a:rPr>
            <a:t>kasze niełuskane</a:t>
          </a:r>
          <a:r>
            <a:rPr lang="pl-PL" sz="1900" b="1" kern="1200" dirty="0"/>
            <a:t>. </a:t>
          </a:r>
          <a:endParaRPr lang="en-US" sz="1900" b="1" kern="1200" dirty="0"/>
        </a:p>
      </dsp:txBody>
      <dsp:txXfrm>
        <a:off x="108518" y="466063"/>
        <a:ext cx="5527648" cy="2005964"/>
      </dsp:txXfrm>
    </dsp:sp>
    <dsp:sp modelId="{AC0A4153-8CC2-4F47-8710-6C6C9BAD0EC2}">
      <dsp:nvSpPr>
        <dsp:cNvPr id="0" name=""/>
        <dsp:cNvSpPr/>
      </dsp:nvSpPr>
      <dsp:spPr>
        <a:xfrm>
          <a:off x="0" y="2992812"/>
          <a:ext cx="5744684" cy="2223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b="1" kern="1200" dirty="0">
              <a:solidFill>
                <a:srgbClr val="92D050"/>
              </a:solidFill>
            </a:rPr>
            <a:t>Gemüse</a:t>
          </a:r>
          <a:r>
            <a:rPr lang="de-DE" sz="1900" b="1" kern="1200" dirty="0"/>
            <a:t> und </a:t>
          </a:r>
          <a:r>
            <a:rPr lang="de-DE" sz="1900" b="1" kern="1200" dirty="0">
              <a:solidFill>
                <a:srgbClr val="FF0000"/>
              </a:solidFill>
            </a:rPr>
            <a:t>Obst</a:t>
          </a:r>
          <a:r>
            <a:rPr lang="de-DE" sz="1900" b="1" kern="1200" dirty="0"/>
            <a:t> sollten wir sogar mehrmals am Tag essen. Der Verzehr von Gemüse sollte tagsüber größer sein als der von Obst, da Obst mehr Einfachzucker enthält und kalorienreicher ist. Für den Körper essentielles Protein findet sich in </a:t>
          </a:r>
          <a:r>
            <a:rPr lang="de-DE" sz="1900" b="1" kern="1200" dirty="0">
              <a:solidFill>
                <a:srgbClr val="FFC000"/>
              </a:solidFill>
            </a:rPr>
            <a:t>Fisch</a:t>
          </a:r>
          <a:r>
            <a:rPr lang="de-DE" sz="1900" b="1" kern="1200" dirty="0"/>
            <a:t> und </a:t>
          </a:r>
          <a:r>
            <a:rPr lang="de-DE" sz="1900" b="1" kern="1200" dirty="0">
              <a:solidFill>
                <a:srgbClr val="7030A0"/>
              </a:solidFill>
            </a:rPr>
            <a:t>Geflügel</a:t>
          </a:r>
          <a:r>
            <a:rPr lang="de-DE" sz="1900" b="1" kern="1200" dirty="0"/>
            <a:t>. Zur täglichen Ernährung gehören auch zahlreiche </a:t>
          </a:r>
          <a:r>
            <a:rPr lang="de-DE" sz="1900" b="1" kern="1200" dirty="0">
              <a:solidFill>
                <a:srgbClr val="FF66CC"/>
              </a:solidFill>
            </a:rPr>
            <a:t>Getreideprodukte</a:t>
          </a:r>
          <a:r>
            <a:rPr lang="de-DE" sz="1900" b="1" kern="1200" dirty="0"/>
            <a:t> und </a:t>
          </a:r>
          <a:r>
            <a:rPr lang="de-DE" sz="1900" b="1" kern="1200" dirty="0">
              <a:solidFill>
                <a:srgbClr val="FFFF00"/>
              </a:solidFill>
            </a:rPr>
            <a:t>ungeschälte Grütze</a:t>
          </a:r>
          <a:r>
            <a:rPr lang="de-DE" sz="1900" b="1" kern="1200" dirty="0"/>
            <a:t>.</a:t>
          </a:r>
          <a:endParaRPr lang="en-US" sz="1900" b="1" kern="1200" dirty="0"/>
        </a:p>
      </dsp:txBody>
      <dsp:txXfrm>
        <a:off x="108518" y="3101330"/>
        <a:ext cx="5527648" cy="20059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FBDF8-4845-4F68-8D02-1096D0F357BB}">
      <dsp:nvSpPr>
        <dsp:cNvPr id="0" name=""/>
        <dsp:cNvSpPr/>
      </dsp:nvSpPr>
      <dsp:spPr>
        <a:xfrm>
          <a:off x="0" y="216751"/>
          <a:ext cx="5744684" cy="206522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l-PL" sz="2200" b="1" kern="1200" dirty="0"/>
            <a:t>Przede wszystkim powinniśmy ograniczyć spożycie tłuszczów (szczególnie zwierzęcych). Należy także zmniejszyć ilość spożywania żywności typu fast food oraz cukru i </a:t>
          </a:r>
          <a:r>
            <a:rPr lang="pl-PL" sz="2200" b="1" kern="1200" dirty="0">
              <a:solidFill>
                <a:srgbClr val="FFC000"/>
              </a:solidFill>
            </a:rPr>
            <a:t>słodyczy</a:t>
          </a:r>
          <a:r>
            <a:rPr lang="pl-PL" sz="2200" b="1" kern="1200" dirty="0"/>
            <a:t>. Warto również unikać </a:t>
          </a:r>
          <a:r>
            <a:rPr lang="pl-PL" sz="2200" b="1" kern="1200" dirty="0">
              <a:solidFill>
                <a:srgbClr val="7030A0"/>
              </a:solidFill>
            </a:rPr>
            <a:t>potraw </a:t>
          </a:r>
          <a:r>
            <a:rPr lang="pl-PL" sz="2200" b="1" kern="1200" dirty="0">
              <a:solidFill>
                <a:srgbClr val="92D050"/>
              </a:solidFill>
            </a:rPr>
            <a:t>solonych</a:t>
          </a:r>
          <a:r>
            <a:rPr lang="pl-PL" sz="2200" b="1" kern="1200" dirty="0"/>
            <a:t>.</a:t>
          </a:r>
          <a:endParaRPr lang="en-US" sz="2200" b="1" kern="1200" dirty="0"/>
        </a:p>
      </dsp:txBody>
      <dsp:txXfrm>
        <a:off x="100816" y="317567"/>
        <a:ext cx="5543052" cy="1863595"/>
      </dsp:txXfrm>
    </dsp:sp>
    <dsp:sp modelId="{914340C1-86AE-4F8D-ACF3-750D0DBC178D}">
      <dsp:nvSpPr>
        <dsp:cNvPr id="0" name=""/>
        <dsp:cNvSpPr/>
      </dsp:nvSpPr>
      <dsp:spPr>
        <a:xfrm>
          <a:off x="0" y="2451961"/>
          <a:ext cx="5744684" cy="256327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b="1" kern="1200" dirty="0"/>
            <a:t>Zunächst sollten wir den Verzehr von Fetten (insbesondere tierischen Fetten) einschränken. Sie sollten auch die Menge an Fast Food, Zucker und </a:t>
          </a:r>
          <a:r>
            <a:rPr lang="de-DE" sz="2200" b="1" kern="1200" dirty="0">
              <a:solidFill>
                <a:srgbClr val="FFC000"/>
              </a:solidFill>
            </a:rPr>
            <a:t>Süßigkeiten</a:t>
          </a:r>
          <a:r>
            <a:rPr lang="de-DE" sz="2200" b="1" kern="1200" dirty="0"/>
            <a:t>, die Sie essen, reduzieren. Es lohnt sich auch, </a:t>
          </a:r>
          <a:r>
            <a:rPr lang="de-DE" sz="2200" b="1" kern="1200" dirty="0">
              <a:solidFill>
                <a:srgbClr val="92D050"/>
              </a:solidFill>
            </a:rPr>
            <a:t>gesalzene</a:t>
          </a:r>
          <a:r>
            <a:rPr lang="de-DE" sz="2200" b="1" kern="1200" dirty="0"/>
            <a:t> </a:t>
          </a:r>
          <a:r>
            <a:rPr lang="de-DE" sz="2200" b="1" kern="1200" dirty="0">
              <a:solidFill>
                <a:srgbClr val="7030A0"/>
              </a:solidFill>
            </a:rPr>
            <a:t>Speisen</a:t>
          </a:r>
          <a:r>
            <a:rPr lang="de-DE" sz="2200" b="1" kern="1200" dirty="0"/>
            <a:t> zu vermeiden..</a:t>
          </a:r>
          <a:endParaRPr lang="en-US" sz="2200" b="1" kern="1200" dirty="0"/>
        </a:p>
      </dsp:txBody>
      <dsp:txXfrm>
        <a:off x="125129" y="2577090"/>
        <a:ext cx="5494426" cy="23130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FBDF8-4845-4F68-8D02-1096D0F357BB}">
      <dsp:nvSpPr>
        <dsp:cNvPr id="0" name=""/>
        <dsp:cNvSpPr/>
      </dsp:nvSpPr>
      <dsp:spPr>
        <a:xfrm>
          <a:off x="0" y="149634"/>
          <a:ext cx="5744684" cy="213274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pl-PL" sz="2100" b="1" kern="1200" dirty="0"/>
            <a:t>Dla naszego organizmu bardzo ważne jest stałe dostarczanie wody. Każdy człowiek powinien pić około 2l </a:t>
          </a:r>
          <a:r>
            <a:rPr lang="pl-PL" sz="2100" b="1" kern="1200" dirty="0">
              <a:solidFill>
                <a:srgbClr val="FFFF00"/>
              </a:solidFill>
            </a:rPr>
            <a:t>wody</a:t>
          </a:r>
          <a:r>
            <a:rPr lang="pl-PL" sz="2100" b="1" kern="1200" dirty="0"/>
            <a:t> dziennie. Ważne jest także dbanie o różnorodność i świeżość spożywanych posiłków. Warto też pamiętać o odpowiednim przygotowaniu i przyprawianiu </a:t>
          </a:r>
          <a:r>
            <a:rPr lang="pl-PL" sz="2100" b="1" kern="1200" dirty="0">
              <a:solidFill>
                <a:srgbClr val="FF66CC"/>
              </a:solidFill>
            </a:rPr>
            <a:t>dań</a:t>
          </a:r>
          <a:r>
            <a:rPr lang="pl-PL" sz="2100" b="1" kern="1200" dirty="0"/>
            <a:t>. </a:t>
          </a:r>
          <a:endParaRPr lang="en-US" sz="2100" b="1" kern="1200" dirty="0"/>
        </a:p>
      </dsp:txBody>
      <dsp:txXfrm>
        <a:off x="104112" y="253746"/>
        <a:ext cx="5536460" cy="1924523"/>
      </dsp:txXfrm>
    </dsp:sp>
    <dsp:sp modelId="{914340C1-86AE-4F8D-ACF3-750D0DBC178D}">
      <dsp:nvSpPr>
        <dsp:cNvPr id="0" name=""/>
        <dsp:cNvSpPr/>
      </dsp:nvSpPr>
      <dsp:spPr>
        <a:xfrm>
          <a:off x="0" y="2489324"/>
          <a:ext cx="5744684" cy="264707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e-DE" sz="2100" b="1" kern="1200" dirty="0"/>
            <a:t>Eine konstante Wasserversorgung ist für unseren Körper sehr wichtig. Jeder Mensch sollte täglich etwa 2 Liter </a:t>
          </a:r>
          <a:r>
            <a:rPr lang="de-DE" sz="2100" b="1" kern="1200" dirty="0">
              <a:solidFill>
                <a:srgbClr val="FFFF00"/>
              </a:solidFill>
            </a:rPr>
            <a:t>Wasser</a:t>
          </a:r>
          <a:r>
            <a:rPr lang="de-DE" sz="2100" b="1" kern="1200" dirty="0"/>
            <a:t> trinken. Es ist auch wichtig, auf die Vielfalt und Frische der verzehrten Mahlzeiten zu achten. Es lohnt sich auch, sich an die richtige Zubereitung und Würze der </a:t>
          </a:r>
          <a:r>
            <a:rPr lang="de-DE" sz="2100" b="1" kern="1200" dirty="0">
              <a:solidFill>
                <a:srgbClr val="FF66CC"/>
              </a:solidFill>
            </a:rPr>
            <a:t>Speisen</a:t>
          </a:r>
          <a:r>
            <a:rPr lang="de-DE" sz="2100" b="1" kern="1200" dirty="0"/>
            <a:t> zu erinnern</a:t>
          </a:r>
          <a:r>
            <a:rPr lang="pl-PL" sz="2100" b="1" kern="1200" dirty="0"/>
            <a:t>.</a:t>
          </a:r>
          <a:endParaRPr lang="en-US" sz="2100" b="1" kern="1200" dirty="0"/>
        </a:p>
      </dsp:txBody>
      <dsp:txXfrm>
        <a:off x="129220" y="2618544"/>
        <a:ext cx="5486244" cy="23886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039CC-3436-4563-A98D-39C3CC1AD091}">
      <dsp:nvSpPr>
        <dsp:cNvPr id="0" name=""/>
        <dsp:cNvSpPr/>
      </dsp:nvSpPr>
      <dsp:spPr>
        <a:xfrm>
          <a:off x="0" y="29923"/>
          <a:ext cx="5715000" cy="254754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pl-PL" sz="3000" b="1" kern="1200" dirty="0"/>
            <a:t>Ważna dla naszego organizmu jest aktywność fizyczna. Ruch korzystnie wpływa na sprawność i prawidłową sylwetkę.</a:t>
          </a:r>
          <a:endParaRPr lang="en-US" sz="3000" b="1" kern="1200" dirty="0"/>
        </a:p>
      </dsp:txBody>
      <dsp:txXfrm>
        <a:off x="124361" y="154284"/>
        <a:ext cx="5466278" cy="2298820"/>
      </dsp:txXfrm>
    </dsp:sp>
    <dsp:sp modelId="{1CEC33D8-C566-457C-AEBC-0508A52BBEED}">
      <dsp:nvSpPr>
        <dsp:cNvPr id="0" name=""/>
        <dsp:cNvSpPr/>
      </dsp:nvSpPr>
      <dsp:spPr>
        <a:xfrm>
          <a:off x="0" y="2678266"/>
          <a:ext cx="5715000" cy="22966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de-DE" sz="3000" b="1" kern="1200" dirty="0"/>
            <a:t>Körperliche Aktivität ist wichtig für unseren Körper. Bewegung wirkt sich positiv auf die Fitness und eine korrekte Figur aus</a:t>
          </a:r>
          <a:r>
            <a:rPr lang="pl-PL" sz="3000" b="1" kern="1200" dirty="0"/>
            <a:t>.</a:t>
          </a:r>
          <a:endParaRPr lang="en-US" sz="3000" b="1" kern="1200" dirty="0"/>
        </a:p>
      </dsp:txBody>
      <dsp:txXfrm>
        <a:off x="112111" y="2790377"/>
        <a:ext cx="5490778" cy="207238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2DE477-CFE9-4D1D-A398-E03931745787}"/>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D1025E2-6141-4856-8666-CCE88F0D86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EE2B1B89-01F8-4FAA-BDE6-73E5DE51547C}"/>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5" name="Symbol zastępczy stopki 4">
            <a:extLst>
              <a:ext uri="{FF2B5EF4-FFF2-40B4-BE49-F238E27FC236}">
                <a16:creationId xmlns:a16="http://schemas.microsoft.com/office/drawing/2014/main" id="{792A38E5-E5E4-48DE-B40C-15CEF263C49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2306269-6E6E-48F5-8CA6-369211E1E046}"/>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2696833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D16C82B-DF21-40EB-B57F-FD1026D6B74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25D794BC-E855-425A-93C7-0AFFA69313BB}"/>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0D1A1FE4-C5C9-4854-8216-745FED2E1FA6}"/>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5" name="Symbol zastępczy stopki 4">
            <a:extLst>
              <a:ext uri="{FF2B5EF4-FFF2-40B4-BE49-F238E27FC236}">
                <a16:creationId xmlns:a16="http://schemas.microsoft.com/office/drawing/2014/main" id="{BE068B12-79B1-42E2-8C90-CC33A914D8A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785200C-C8E2-4F2F-A9DE-95D3BF460331}"/>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26118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62A670-030E-44B1-882C-0E2A17B27030}"/>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6DCC20E8-28CC-4B51-8274-711241385E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50683B6D-17F6-487D-8657-8E61AB71E556}"/>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5" name="Symbol zastępczy stopki 4">
            <a:extLst>
              <a:ext uri="{FF2B5EF4-FFF2-40B4-BE49-F238E27FC236}">
                <a16:creationId xmlns:a16="http://schemas.microsoft.com/office/drawing/2014/main" id="{D51579C3-34B4-43B2-BA43-481C79C17B2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797B9A7-9948-4FCA-AFA4-06A58C6BFB12}"/>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219088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5DE221-5162-4BBF-9E1B-5D8DECE13F10}"/>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44A38CB-D953-490C-BC43-B21006F3E7FC}"/>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FEA7192B-22EA-4EAF-AECA-871825B2897B}"/>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2532E21B-6EDC-4CA0-AFB0-C72FAFCF5892}"/>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6" name="Symbol zastępczy stopki 5">
            <a:extLst>
              <a:ext uri="{FF2B5EF4-FFF2-40B4-BE49-F238E27FC236}">
                <a16:creationId xmlns:a16="http://schemas.microsoft.com/office/drawing/2014/main" id="{5824AB22-53BB-41EF-A932-3C52D162483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EED7682-BDC2-416C-B972-DABECDA731AD}"/>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476799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515622A-646B-4505-A4A7-8888C56535D6}"/>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0AD5B6C3-7E6F-42AF-B036-6FED49C044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0454CD01-F7BA-4761-BF3D-5A6C2334C378}"/>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39D8289-E4C6-45F5-A020-7462A406CE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E06B372D-1D0A-4588-A5A5-CC558B6B6234}"/>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D8602465-365B-4CC3-93B8-300E971E8288}"/>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8" name="Symbol zastępczy stopki 7">
            <a:extLst>
              <a:ext uri="{FF2B5EF4-FFF2-40B4-BE49-F238E27FC236}">
                <a16:creationId xmlns:a16="http://schemas.microsoft.com/office/drawing/2014/main" id="{3E32F203-BFE7-432E-8AB9-00C5B9C7ADB2}"/>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82C97039-6B35-4674-ADF8-F201680B72B9}"/>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23220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FCDF35-F66F-41BC-8DB0-8F6E60E8E966}"/>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1C123DAF-E27F-4A17-B9DF-7F30F2CB2BD1}"/>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4" name="Symbol zastępczy stopki 3">
            <a:extLst>
              <a:ext uri="{FF2B5EF4-FFF2-40B4-BE49-F238E27FC236}">
                <a16:creationId xmlns:a16="http://schemas.microsoft.com/office/drawing/2014/main" id="{CD5D8A11-DC80-4861-8416-AC8D6D27FBAB}"/>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7F17C14B-50AB-4042-A8D3-4D64DD924F89}"/>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3299818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BF1B7952-69D7-4DA3-AA32-684EDCCA2A7F}"/>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3" name="Symbol zastępczy stopki 2">
            <a:extLst>
              <a:ext uri="{FF2B5EF4-FFF2-40B4-BE49-F238E27FC236}">
                <a16:creationId xmlns:a16="http://schemas.microsoft.com/office/drawing/2014/main" id="{CD965DD0-6819-4B2B-9113-F546FB0CD456}"/>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A7794C50-B33E-484E-98B7-B8AA66DEE69F}"/>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2593801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F82427-83F1-4DA8-A3DE-4DF7AC37F34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07CE947B-B7B3-446F-A04A-FEE48969CE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9D5DFEC3-B249-425B-A7AF-3AE8830E2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98CE63F3-90AF-4F52-BAA3-5D9F72420782}"/>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6" name="Symbol zastępczy stopki 5">
            <a:extLst>
              <a:ext uri="{FF2B5EF4-FFF2-40B4-BE49-F238E27FC236}">
                <a16:creationId xmlns:a16="http://schemas.microsoft.com/office/drawing/2014/main" id="{20E109D3-3DDC-4CFD-B864-A4F9951A67C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891FAE2F-DBA3-4BE6-BD36-30B54A3D2D46}"/>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3122219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42A2A3-DE73-43D9-9EF6-BAD4FA97156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B97C7620-774D-44F1-A88A-7D86359931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BB53A89E-BDA0-4B30-A5FA-E6AEEFF73F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388746C0-A3F8-426C-ABBF-0E3DA42D5B62}"/>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6" name="Symbol zastępczy stopki 5">
            <a:extLst>
              <a:ext uri="{FF2B5EF4-FFF2-40B4-BE49-F238E27FC236}">
                <a16:creationId xmlns:a16="http://schemas.microsoft.com/office/drawing/2014/main" id="{55A029F8-05C9-4DF8-A00D-C50D899A908F}"/>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457AF22-1D8C-40B0-92CB-7FC00E852A00}"/>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3210298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4D639D-F047-4559-BD19-1FF0DC50E201}"/>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9E9F5FF2-3C5C-4FB9-B3EB-AECB0A4E24CA}"/>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388FDDD5-F1BF-48CA-A42B-9E4173EF60D0}"/>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5" name="Symbol zastępczy stopki 4">
            <a:extLst>
              <a:ext uri="{FF2B5EF4-FFF2-40B4-BE49-F238E27FC236}">
                <a16:creationId xmlns:a16="http://schemas.microsoft.com/office/drawing/2014/main" id="{D9A32F4B-6882-4BB4-B57E-BB3C2CAEA00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5FCA85A-3854-4BA6-BF25-19B01E13A010}"/>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877222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3F80F37F-1B27-43C2-8151-992028270B0F}"/>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3AF055B3-BE1D-474B-A0DA-BF3541567F96}"/>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8163C05-8583-4D08-8EBA-23D6C6F1B496}"/>
              </a:ext>
            </a:extLst>
          </p:cNvPr>
          <p:cNvSpPr>
            <a:spLocks noGrp="1"/>
          </p:cNvSpPr>
          <p:nvPr>
            <p:ph type="dt" sz="half" idx="10"/>
          </p:nvPr>
        </p:nvSpPr>
        <p:spPr/>
        <p:txBody>
          <a:bodyPr/>
          <a:lstStyle/>
          <a:p>
            <a:fld id="{159BB66B-5B51-4BD2-92FC-EB8C9BBC5128}" type="datetimeFigureOut">
              <a:rPr lang="pl-PL" smtClean="0"/>
              <a:t>04.02.2022</a:t>
            </a:fld>
            <a:endParaRPr lang="pl-PL"/>
          </a:p>
        </p:txBody>
      </p:sp>
      <p:sp>
        <p:nvSpPr>
          <p:cNvPr id="5" name="Symbol zastępczy stopki 4">
            <a:extLst>
              <a:ext uri="{FF2B5EF4-FFF2-40B4-BE49-F238E27FC236}">
                <a16:creationId xmlns:a16="http://schemas.microsoft.com/office/drawing/2014/main" id="{DCF6D851-44D2-46C1-8942-7CAC1FDBB4D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11A0CE5-3535-4130-B28A-59015929E206}"/>
              </a:ext>
            </a:extLst>
          </p:cNvPr>
          <p:cNvSpPr>
            <a:spLocks noGrp="1"/>
          </p:cNvSpPr>
          <p:nvPr>
            <p:ph type="sldNum" sz="quarter" idx="12"/>
          </p:nvPr>
        </p:nvSpPr>
        <p:spPr/>
        <p:txBody>
          <a:bodyPr/>
          <a:lstStyle/>
          <a:p>
            <a:fld id="{FB79508F-FD93-490B-87D2-E1DBBC68B290}" type="slidenum">
              <a:rPr lang="pl-PL" smtClean="0"/>
              <a:t>‹#›</a:t>
            </a:fld>
            <a:endParaRPr lang="pl-PL"/>
          </a:p>
        </p:txBody>
      </p:sp>
    </p:spTree>
    <p:extLst>
      <p:ext uri="{BB962C8B-B14F-4D97-AF65-F5344CB8AC3E}">
        <p14:creationId xmlns:p14="http://schemas.microsoft.com/office/powerpoint/2010/main" val="3351026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4B029109-C928-488A-BE0C-F78B02C863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893466A9-C309-488D-8559-919AA4543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CA22DF4-FF81-4D1D-8547-5CE7589015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BB66B-5B51-4BD2-92FC-EB8C9BBC5128}" type="datetimeFigureOut">
              <a:rPr lang="pl-PL" smtClean="0"/>
              <a:t>04.02.2022</a:t>
            </a:fld>
            <a:endParaRPr lang="pl-PL"/>
          </a:p>
        </p:txBody>
      </p:sp>
      <p:sp>
        <p:nvSpPr>
          <p:cNvPr id="5" name="Symbol zastępczy stopki 4">
            <a:extLst>
              <a:ext uri="{FF2B5EF4-FFF2-40B4-BE49-F238E27FC236}">
                <a16:creationId xmlns:a16="http://schemas.microsoft.com/office/drawing/2014/main" id="{C74CB6E9-E7E5-440E-A7D6-3C4814A234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1E024E28-7846-4DE9-B653-F1888687FD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79508F-FD93-490B-87D2-E1DBBC68B290}" type="slidenum">
              <a:rPr lang="pl-PL" smtClean="0"/>
              <a:t>‹#›</a:t>
            </a:fld>
            <a:endParaRPr lang="pl-PL"/>
          </a:p>
        </p:txBody>
      </p:sp>
    </p:spTree>
    <p:extLst>
      <p:ext uri="{BB962C8B-B14F-4D97-AF65-F5344CB8AC3E}">
        <p14:creationId xmlns:p14="http://schemas.microsoft.com/office/powerpoint/2010/main" val="2866329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1E40BB-CFBD-471D-8A8A-1A77983DBA53}"/>
              </a:ext>
            </a:extLst>
          </p:cNvPr>
          <p:cNvSpPr>
            <a:spLocks noGrp="1"/>
          </p:cNvSpPr>
          <p:nvPr>
            <p:ph type="ctrTitle"/>
          </p:nvPr>
        </p:nvSpPr>
        <p:spPr>
          <a:xfrm>
            <a:off x="7464612" y="959244"/>
            <a:ext cx="4087306" cy="2889114"/>
          </a:xfrm>
        </p:spPr>
        <p:txBody>
          <a:bodyPr anchor="b">
            <a:normAutofit/>
          </a:bodyPr>
          <a:lstStyle/>
          <a:p>
            <a:pPr algn="l"/>
            <a:r>
              <a:rPr lang="pl-PL" sz="5400" b="1" dirty="0" err="1"/>
              <a:t>Die</a:t>
            </a:r>
            <a:r>
              <a:rPr lang="pl-PL" sz="5400" b="1" dirty="0"/>
              <a:t> </a:t>
            </a:r>
            <a:r>
              <a:rPr lang="pl-PL" sz="5400" b="1" dirty="0" err="1"/>
              <a:t>gesunde</a:t>
            </a:r>
            <a:r>
              <a:rPr lang="pl-PL" sz="5400" b="1" dirty="0"/>
              <a:t> </a:t>
            </a:r>
            <a:r>
              <a:rPr lang="pl-PL" sz="5400" b="1" dirty="0" err="1"/>
              <a:t>Ernährung</a:t>
            </a:r>
            <a:r>
              <a:rPr lang="pl-PL" sz="5400" b="1" dirty="0"/>
              <a:t>,</a:t>
            </a:r>
          </a:p>
        </p:txBody>
      </p:sp>
      <p:sp>
        <p:nvSpPr>
          <p:cNvPr id="3" name="Podtytuł 2">
            <a:extLst>
              <a:ext uri="{FF2B5EF4-FFF2-40B4-BE49-F238E27FC236}">
                <a16:creationId xmlns:a16="http://schemas.microsoft.com/office/drawing/2014/main" id="{239539ED-CFAA-4B07-AC83-5E6AB58FD162}"/>
              </a:ext>
            </a:extLst>
          </p:cNvPr>
          <p:cNvSpPr>
            <a:spLocks noGrp="1"/>
          </p:cNvSpPr>
          <p:nvPr>
            <p:ph type="subTitle" idx="1"/>
          </p:nvPr>
        </p:nvSpPr>
        <p:spPr>
          <a:xfrm>
            <a:off x="7464613" y="4026993"/>
            <a:ext cx="4087305" cy="1147863"/>
          </a:xfrm>
        </p:spPr>
        <p:txBody>
          <a:bodyPr anchor="t">
            <a:normAutofit/>
          </a:bodyPr>
          <a:lstStyle/>
          <a:p>
            <a:pPr algn="l"/>
            <a:r>
              <a:rPr lang="pl-PL" sz="3600" dirty="0"/>
              <a:t>Czyli zdrowe żywienie</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Halbierte Avocado vor grünem Hintergrund">
            <a:extLst>
              <a:ext uri="{FF2B5EF4-FFF2-40B4-BE49-F238E27FC236}">
                <a16:creationId xmlns:a16="http://schemas.microsoft.com/office/drawing/2014/main" id="{668215A0-7E71-44C6-BB0E-68ADA53AD6EB}"/>
              </a:ext>
            </a:extLst>
          </p:cNvPr>
          <p:cNvPicPr>
            <a:picLocks noChangeAspect="1"/>
          </p:cNvPicPr>
          <p:nvPr/>
        </p:nvPicPr>
        <p:blipFill rotWithShape="1">
          <a:blip r:embed="rId2"/>
          <a:srcRect l="31591"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9585324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330D6772-5550-42D5-B8BC-CDE283656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97DB0DD1-0F30-4B7E-A6DC-3DDA7D5B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029" name="Picture 5" descr="Zdrowe jedzenie – najważniejsze zasady zdrowego odżywiania">
            <a:extLst>
              <a:ext uri="{FF2B5EF4-FFF2-40B4-BE49-F238E27FC236}">
                <a16:creationId xmlns:a16="http://schemas.microsoft.com/office/drawing/2014/main" id="{D5EDE79C-CFF0-4B6C-A9EF-3AD07BAA24FB}"/>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9233" b="7124"/>
          <a:stretch/>
        </p:blipFill>
        <p:spPr bwMode="auto">
          <a:xfrm>
            <a:off x="-1" y="10"/>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FC7DA443-941E-4BC7-A323-21FBC1D184A5}"/>
              </a:ext>
            </a:extLst>
          </p:cNvPr>
          <p:cNvSpPr>
            <a:spLocks noGrp="1"/>
          </p:cNvSpPr>
          <p:nvPr>
            <p:ph type="title"/>
          </p:nvPr>
        </p:nvSpPr>
        <p:spPr>
          <a:xfrm>
            <a:off x="522515" y="793102"/>
            <a:ext cx="4471510" cy="4950511"/>
          </a:xfrm>
        </p:spPr>
        <p:txBody>
          <a:bodyPr anchor="t">
            <a:normAutofit/>
          </a:bodyPr>
          <a:lstStyle/>
          <a:p>
            <a:r>
              <a:rPr lang="pl-PL" b="1" dirty="0">
                <a:solidFill>
                  <a:srgbClr val="FFFFFF"/>
                </a:solidFill>
              </a:rPr>
              <a:t>Was </a:t>
            </a:r>
            <a:r>
              <a:rPr lang="pl-PL" b="1" dirty="0" err="1">
                <a:solidFill>
                  <a:srgbClr val="FFFFFF"/>
                </a:solidFill>
              </a:rPr>
              <a:t>ist</a:t>
            </a:r>
            <a:r>
              <a:rPr lang="pl-PL" b="1" dirty="0">
                <a:solidFill>
                  <a:srgbClr val="FFFFFF"/>
                </a:solidFill>
              </a:rPr>
              <a:t> </a:t>
            </a:r>
            <a:r>
              <a:rPr lang="pl-PL" b="1" dirty="0" err="1">
                <a:solidFill>
                  <a:srgbClr val="FFFFFF"/>
                </a:solidFill>
              </a:rPr>
              <a:t>gesunde</a:t>
            </a:r>
            <a:r>
              <a:rPr lang="pl-PL" b="1" dirty="0">
                <a:solidFill>
                  <a:srgbClr val="FFFFFF"/>
                </a:solidFill>
              </a:rPr>
              <a:t> </a:t>
            </a:r>
            <a:r>
              <a:rPr lang="pl-PL" b="1" dirty="0" err="1">
                <a:solidFill>
                  <a:srgbClr val="FFFFFF"/>
                </a:solidFill>
              </a:rPr>
              <a:t>Ernährung</a:t>
            </a:r>
            <a:r>
              <a:rPr lang="pl-PL" b="1" dirty="0">
                <a:solidFill>
                  <a:srgbClr val="FFFFFF"/>
                </a:solidFill>
              </a:rPr>
              <a:t>? – Co to jest zdrowe odżywianie? </a:t>
            </a:r>
          </a:p>
        </p:txBody>
      </p:sp>
      <p:graphicFrame>
        <p:nvGraphicFramePr>
          <p:cNvPr id="7" name="Symbol zastępczy zawartości 2">
            <a:extLst>
              <a:ext uri="{FF2B5EF4-FFF2-40B4-BE49-F238E27FC236}">
                <a16:creationId xmlns:a16="http://schemas.microsoft.com/office/drawing/2014/main" id="{63A222FF-1868-4BC9-8198-EFB99C92BFA9}"/>
              </a:ext>
            </a:extLst>
          </p:cNvPr>
          <p:cNvGraphicFramePr>
            <a:graphicFrameLocks noGrp="1"/>
          </p:cNvGraphicFramePr>
          <p:nvPr>
            <p:ph idx="1"/>
            <p:extLst>
              <p:ext uri="{D42A27DB-BD31-4B8C-83A1-F6EECF244321}">
                <p14:modId xmlns:p14="http://schemas.microsoft.com/office/powerpoint/2010/main" val="2270767857"/>
              </p:ext>
            </p:extLst>
          </p:nvPr>
        </p:nvGraphicFramePr>
        <p:xfrm>
          <a:off x="5186551" y="1304925"/>
          <a:ext cx="6167248" cy="4438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9013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Zdrowe odżywianie: na czym polega? - ONE MORE">
            <a:extLst>
              <a:ext uri="{FF2B5EF4-FFF2-40B4-BE49-F238E27FC236}">
                <a16:creationId xmlns:a16="http://schemas.microsoft.com/office/drawing/2014/main" id="{BB62EE5A-AD7A-4818-A836-CA11875509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274"/>
          <a:stretch/>
        </p:blipFill>
        <p:spPr bwMode="auto">
          <a:xfrm>
            <a:off x="-3048"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F3B73AA1-9603-42A5-A761-3B710AA92707}"/>
              </a:ext>
            </a:extLst>
          </p:cNvPr>
          <p:cNvSpPr>
            <a:spLocks noGrp="1"/>
          </p:cNvSpPr>
          <p:nvPr>
            <p:ph type="ctrTitle"/>
          </p:nvPr>
        </p:nvSpPr>
        <p:spPr>
          <a:xfrm>
            <a:off x="1100051" y="213897"/>
            <a:ext cx="10058400" cy="3574778"/>
          </a:xfrm>
          <a:effectLst>
            <a:outerShdw blurRad="50800" dist="38100" dir="2700000" algn="tl" rotWithShape="0">
              <a:prstClr val="black">
                <a:alpha val="40000"/>
              </a:prstClr>
            </a:outerShdw>
          </a:effectLst>
        </p:spPr>
        <p:txBody>
          <a:bodyPr>
            <a:normAutofit/>
          </a:bodyPr>
          <a:lstStyle/>
          <a:p>
            <a:r>
              <a:rPr lang="de-DE" b="1" dirty="0">
                <a:solidFill>
                  <a:srgbClr val="FFFFFF"/>
                </a:solidFill>
              </a:rPr>
              <a:t>Was sollten Sie tun, um auf Ihre Gesundheit zu achten?</a:t>
            </a:r>
            <a:r>
              <a:rPr lang="pl-PL" b="1" dirty="0">
                <a:solidFill>
                  <a:srgbClr val="FFFFFF"/>
                </a:solidFill>
              </a:rPr>
              <a:t> </a:t>
            </a:r>
          </a:p>
        </p:txBody>
      </p:sp>
      <p:sp>
        <p:nvSpPr>
          <p:cNvPr id="4" name="Podtytuł 3">
            <a:extLst>
              <a:ext uri="{FF2B5EF4-FFF2-40B4-BE49-F238E27FC236}">
                <a16:creationId xmlns:a16="http://schemas.microsoft.com/office/drawing/2014/main" id="{4900C87B-2809-410B-8252-5E2766F1EBCE}"/>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pl-PL" sz="3600" b="1" dirty="0">
                <a:solidFill>
                  <a:srgbClr val="FFFFFF"/>
                </a:solidFill>
              </a:rPr>
              <a:t>– Co zrobić, aby zadbać o swoje zdrowie?</a:t>
            </a:r>
          </a:p>
        </p:txBody>
      </p:sp>
    </p:spTree>
    <p:extLst>
      <p:ext uri="{BB962C8B-B14F-4D97-AF65-F5344CB8AC3E}">
        <p14:creationId xmlns:p14="http://schemas.microsoft.com/office/powerpoint/2010/main" val="1232963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Zdrowe jedzenie – najważniejsze zasady zdrowego odżywiania">
            <a:extLst>
              <a:ext uri="{FF2B5EF4-FFF2-40B4-BE49-F238E27FC236}">
                <a16:creationId xmlns:a16="http://schemas.microsoft.com/office/drawing/2014/main" id="{24945DCE-1A6E-441E-BB33-C526688361D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9233" b="712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07046A6-5AFE-4D90-BA5D-43FCAE30038C}"/>
              </a:ext>
            </a:extLst>
          </p:cNvPr>
          <p:cNvSpPr>
            <a:spLocks noGrp="1"/>
          </p:cNvSpPr>
          <p:nvPr>
            <p:ph type="title"/>
          </p:nvPr>
        </p:nvSpPr>
        <p:spPr>
          <a:xfrm>
            <a:off x="838201" y="1065862"/>
            <a:ext cx="3313164" cy="4726276"/>
          </a:xfrm>
        </p:spPr>
        <p:txBody>
          <a:bodyPr>
            <a:normAutofit/>
          </a:bodyPr>
          <a:lstStyle/>
          <a:p>
            <a:r>
              <a:rPr lang="pl-PL" sz="4000" b="1" dirty="0" err="1"/>
              <a:t>Regelmäßige</a:t>
            </a:r>
            <a:r>
              <a:rPr lang="pl-PL" sz="4000" b="1" dirty="0">
                <a:solidFill>
                  <a:schemeClr val="bg1"/>
                </a:solidFill>
              </a:rPr>
              <a:t> </a:t>
            </a:r>
            <a:r>
              <a:rPr lang="pl-PL" sz="4000" b="1" dirty="0" err="1">
                <a:solidFill>
                  <a:schemeClr val="accent2">
                    <a:lumMod val="60000"/>
                    <a:lumOff val="40000"/>
                  </a:schemeClr>
                </a:solidFill>
              </a:rPr>
              <a:t>Mahlzeiten</a:t>
            </a:r>
            <a:r>
              <a:rPr lang="pl-PL" sz="4000" b="1" dirty="0">
                <a:solidFill>
                  <a:schemeClr val="bg1"/>
                </a:solidFill>
              </a:rPr>
              <a:t> </a:t>
            </a:r>
            <a:r>
              <a:rPr lang="pl-PL" sz="4000" b="1" dirty="0"/>
              <a:t>-</a:t>
            </a:r>
            <a:r>
              <a:rPr lang="pl-PL" sz="4000" b="1" dirty="0">
                <a:solidFill>
                  <a:schemeClr val="bg1"/>
                </a:solidFill>
              </a:rPr>
              <a:t> </a:t>
            </a:r>
            <a:r>
              <a:rPr lang="pl-PL" sz="4000" b="1" dirty="0"/>
              <a:t>Regularne</a:t>
            </a:r>
            <a:r>
              <a:rPr lang="pl-PL" sz="4000" b="1" dirty="0">
                <a:solidFill>
                  <a:schemeClr val="bg1"/>
                </a:solidFill>
              </a:rPr>
              <a:t> </a:t>
            </a:r>
            <a:r>
              <a:rPr lang="pl-PL" sz="4000" b="1" dirty="0">
                <a:solidFill>
                  <a:schemeClr val="accent2">
                    <a:lumMod val="60000"/>
                    <a:lumOff val="40000"/>
                  </a:schemeClr>
                </a:solidFill>
              </a:rPr>
              <a:t>posiłki</a:t>
            </a:r>
            <a:r>
              <a:rPr lang="pl-PL" sz="4000" b="1" dirty="0">
                <a:solidFill>
                  <a:schemeClr val="bg1"/>
                </a:solidFill>
              </a:rPr>
              <a:t> </a:t>
            </a:r>
            <a:endParaRPr lang="pl-PL" sz="4000" b="1" dirty="0">
              <a:solidFill>
                <a:srgbClr val="FFFFFF"/>
              </a:solidFill>
            </a:endParaRPr>
          </a:p>
        </p:txBody>
      </p:sp>
      <p:cxnSp>
        <p:nvCxnSpPr>
          <p:cNvPr id="77" name="Straight Connector 7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11" name="Symbol zastępczy zawartości 2">
            <a:extLst>
              <a:ext uri="{FF2B5EF4-FFF2-40B4-BE49-F238E27FC236}">
                <a16:creationId xmlns:a16="http://schemas.microsoft.com/office/drawing/2014/main" id="{78B611BE-2826-4025-80E3-589ED2ECF8AE}"/>
              </a:ext>
            </a:extLst>
          </p:cNvPr>
          <p:cNvGraphicFramePr>
            <a:graphicFrameLocks noGrp="1"/>
          </p:cNvGraphicFramePr>
          <p:nvPr>
            <p:ph idx="1"/>
            <p:extLst>
              <p:ext uri="{D42A27DB-BD31-4B8C-83A1-F6EECF244321}">
                <p14:modId xmlns:p14="http://schemas.microsoft.com/office/powerpoint/2010/main" val="3591724345"/>
              </p:ext>
            </p:extLst>
          </p:nvPr>
        </p:nvGraphicFramePr>
        <p:xfrm>
          <a:off x="5155379" y="951723"/>
          <a:ext cx="5744685" cy="5318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99133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Zdrowe jedzenie – najważniejsze zasady zdrowego odżywiania">
            <a:extLst>
              <a:ext uri="{FF2B5EF4-FFF2-40B4-BE49-F238E27FC236}">
                <a16:creationId xmlns:a16="http://schemas.microsoft.com/office/drawing/2014/main" id="{24945DCE-1A6E-441E-BB33-C526688361D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9233" b="712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07046A6-5AFE-4D90-BA5D-43FCAE30038C}"/>
              </a:ext>
            </a:extLst>
          </p:cNvPr>
          <p:cNvSpPr>
            <a:spLocks noGrp="1"/>
          </p:cNvSpPr>
          <p:nvPr>
            <p:ph type="title"/>
          </p:nvPr>
        </p:nvSpPr>
        <p:spPr>
          <a:xfrm>
            <a:off x="838201" y="1065862"/>
            <a:ext cx="3313164" cy="4726276"/>
          </a:xfrm>
        </p:spPr>
        <p:txBody>
          <a:bodyPr>
            <a:normAutofit/>
          </a:bodyPr>
          <a:lstStyle/>
          <a:p>
            <a:r>
              <a:rPr lang="de-DE" sz="4000" b="1" dirty="0">
                <a:solidFill>
                  <a:srgbClr val="FFFFFF"/>
                </a:solidFill>
              </a:rPr>
              <a:t>Was sollten wir</a:t>
            </a:r>
            <a:r>
              <a:rPr lang="pl-PL" sz="4000" b="1" dirty="0">
                <a:solidFill>
                  <a:srgbClr val="FFFFFF"/>
                </a:solidFill>
              </a:rPr>
              <a:t> </a:t>
            </a:r>
            <a:r>
              <a:rPr lang="de-DE" sz="4000" b="1" dirty="0">
                <a:solidFill>
                  <a:srgbClr val="FFFFFF"/>
                </a:solidFill>
              </a:rPr>
              <a:t>Essen</a:t>
            </a:r>
            <a:r>
              <a:rPr lang="pl-PL" sz="4000" b="1" dirty="0">
                <a:solidFill>
                  <a:srgbClr val="FFFFFF"/>
                </a:solidFill>
              </a:rPr>
              <a:t>? - Co powinniśmy jeść?</a:t>
            </a:r>
          </a:p>
        </p:txBody>
      </p:sp>
      <p:cxnSp>
        <p:nvCxnSpPr>
          <p:cNvPr id="77" name="Straight Connector 7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11" name="Symbol zastępczy zawartości 2">
            <a:extLst>
              <a:ext uri="{FF2B5EF4-FFF2-40B4-BE49-F238E27FC236}">
                <a16:creationId xmlns:a16="http://schemas.microsoft.com/office/drawing/2014/main" id="{78B611BE-2826-4025-80E3-589ED2ECF8AE}"/>
              </a:ext>
            </a:extLst>
          </p:cNvPr>
          <p:cNvGraphicFramePr>
            <a:graphicFrameLocks noGrp="1"/>
          </p:cNvGraphicFramePr>
          <p:nvPr>
            <p:ph idx="1"/>
            <p:extLst>
              <p:ext uri="{D42A27DB-BD31-4B8C-83A1-F6EECF244321}">
                <p14:modId xmlns:p14="http://schemas.microsoft.com/office/powerpoint/2010/main" val="2360685619"/>
              </p:ext>
            </p:extLst>
          </p:nvPr>
        </p:nvGraphicFramePr>
        <p:xfrm>
          <a:off x="5155379" y="951723"/>
          <a:ext cx="5744685" cy="5215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67111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Zdrowe jedzenie – najważniejsze zasady zdrowego odżywiania">
            <a:extLst>
              <a:ext uri="{FF2B5EF4-FFF2-40B4-BE49-F238E27FC236}">
                <a16:creationId xmlns:a16="http://schemas.microsoft.com/office/drawing/2014/main" id="{24945DCE-1A6E-441E-BB33-C526688361D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9233" b="712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07046A6-5AFE-4D90-BA5D-43FCAE30038C}"/>
              </a:ext>
            </a:extLst>
          </p:cNvPr>
          <p:cNvSpPr>
            <a:spLocks noGrp="1"/>
          </p:cNvSpPr>
          <p:nvPr>
            <p:ph type="title"/>
          </p:nvPr>
        </p:nvSpPr>
        <p:spPr>
          <a:xfrm>
            <a:off x="838201" y="1065862"/>
            <a:ext cx="3313164" cy="4726276"/>
          </a:xfrm>
        </p:spPr>
        <p:txBody>
          <a:bodyPr>
            <a:normAutofit/>
          </a:bodyPr>
          <a:lstStyle/>
          <a:p>
            <a:r>
              <a:rPr lang="pl-PL" sz="4000" b="1" dirty="0"/>
              <a:t>Was </a:t>
            </a:r>
            <a:r>
              <a:rPr lang="pl-PL" sz="4000" b="1" dirty="0" err="1"/>
              <a:t>sollten</a:t>
            </a:r>
            <a:r>
              <a:rPr lang="pl-PL" sz="4000" b="1" dirty="0"/>
              <a:t> wir </a:t>
            </a:r>
            <a:r>
              <a:rPr lang="pl-PL" sz="4000" b="1" dirty="0" err="1"/>
              <a:t>vermeiden</a:t>
            </a:r>
            <a:r>
              <a:rPr lang="pl-PL" sz="4000" b="1" dirty="0"/>
              <a:t>? - Czego powinniśmy unikać?</a:t>
            </a:r>
            <a:endParaRPr lang="pl-PL" sz="4000" b="1" dirty="0">
              <a:solidFill>
                <a:srgbClr val="FFFFFF"/>
              </a:solidFill>
            </a:endParaRPr>
          </a:p>
        </p:txBody>
      </p:sp>
      <p:cxnSp>
        <p:nvCxnSpPr>
          <p:cNvPr id="77" name="Straight Connector 7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11" name="Symbol zastępczy zawartości 2">
            <a:extLst>
              <a:ext uri="{FF2B5EF4-FFF2-40B4-BE49-F238E27FC236}">
                <a16:creationId xmlns:a16="http://schemas.microsoft.com/office/drawing/2014/main" id="{78B611BE-2826-4025-80E3-589ED2ECF8AE}"/>
              </a:ext>
            </a:extLst>
          </p:cNvPr>
          <p:cNvGraphicFramePr>
            <a:graphicFrameLocks noGrp="1"/>
          </p:cNvGraphicFramePr>
          <p:nvPr>
            <p:ph idx="1"/>
            <p:extLst>
              <p:ext uri="{D42A27DB-BD31-4B8C-83A1-F6EECF244321}">
                <p14:modId xmlns:p14="http://schemas.microsoft.com/office/powerpoint/2010/main" val="3134773667"/>
              </p:ext>
            </p:extLst>
          </p:nvPr>
        </p:nvGraphicFramePr>
        <p:xfrm>
          <a:off x="5155379" y="951723"/>
          <a:ext cx="5744685" cy="5318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49326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Zdrowe jedzenie – najważniejsze zasady zdrowego odżywiania">
            <a:extLst>
              <a:ext uri="{FF2B5EF4-FFF2-40B4-BE49-F238E27FC236}">
                <a16:creationId xmlns:a16="http://schemas.microsoft.com/office/drawing/2014/main" id="{24945DCE-1A6E-441E-BB33-C526688361D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9233" b="712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07046A6-5AFE-4D90-BA5D-43FCAE30038C}"/>
              </a:ext>
            </a:extLst>
          </p:cNvPr>
          <p:cNvSpPr>
            <a:spLocks noGrp="1"/>
          </p:cNvSpPr>
          <p:nvPr>
            <p:ph type="title"/>
          </p:nvPr>
        </p:nvSpPr>
        <p:spPr>
          <a:xfrm>
            <a:off x="838201" y="1065862"/>
            <a:ext cx="3313164" cy="4726276"/>
          </a:xfrm>
        </p:spPr>
        <p:txBody>
          <a:bodyPr>
            <a:normAutofit/>
          </a:bodyPr>
          <a:lstStyle/>
          <a:p>
            <a:r>
              <a:rPr lang="de-DE" sz="4000" b="1" dirty="0">
                <a:solidFill>
                  <a:srgbClr val="FFFFFF"/>
                </a:solidFill>
              </a:rPr>
              <a:t>Es lohnt sich, sich darum zu kümmern</a:t>
            </a:r>
            <a:r>
              <a:rPr lang="pl-PL" sz="4000" b="1" dirty="0">
                <a:solidFill>
                  <a:srgbClr val="FFFFFF"/>
                </a:solidFill>
              </a:rPr>
              <a:t>… - Warto również zadbać o…</a:t>
            </a:r>
          </a:p>
        </p:txBody>
      </p:sp>
      <p:cxnSp>
        <p:nvCxnSpPr>
          <p:cNvPr id="77" name="Straight Connector 7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11" name="Symbol zastępczy zawartości 2">
            <a:extLst>
              <a:ext uri="{FF2B5EF4-FFF2-40B4-BE49-F238E27FC236}">
                <a16:creationId xmlns:a16="http://schemas.microsoft.com/office/drawing/2014/main" id="{78B611BE-2826-4025-80E3-589ED2ECF8AE}"/>
              </a:ext>
            </a:extLst>
          </p:cNvPr>
          <p:cNvGraphicFramePr>
            <a:graphicFrameLocks noGrp="1"/>
          </p:cNvGraphicFramePr>
          <p:nvPr>
            <p:ph idx="1"/>
            <p:extLst>
              <p:ext uri="{D42A27DB-BD31-4B8C-83A1-F6EECF244321}">
                <p14:modId xmlns:p14="http://schemas.microsoft.com/office/powerpoint/2010/main" val="1829166205"/>
              </p:ext>
            </p:extLst>
          </p:nvPr>
        </p:nvGraphicFramePr>
        <p:xfrm>
          <a:off x="5155379" y="951723"/>
          <a:ext cx="5744685" cy="5318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73586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0" name="Rectangle 139">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7" name="Picture 7" descr="Czy aktywność fizyczna to tylko sport, który uprawiamy regularnie? - Ol&amp;#39;Vita">
            <a:extLst>
              <a:ext uri="{FF2B5EF4-FFF2-40B4-BE49-F238E27FC236}">
                <a16:creationId xmlns:a16="http://schemas.microsoft.com/office/drawing/2014/main" id="{09CA94C0-93BB-4B7B-8D57-4FC115A1F09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14159" r="584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07046A6-5AFE-4D90-BA5D-43FCAE30038C}"/>
              </a:ext>
            </a:extLst>
          </p:cNvPr>
          <p:cNvSpPr>
            <a:spLocks noGrp="1"/>
          </p:cNvSpPr>
          <p:nvPr>
            <p:ph type="title"/>
          </p:nvPr>
        </p:nvSpPr>
        <p:spPr>
          <a:xfrm>
            <a:off x="640080" y="853673"/>
            <a:ext cx="4023360" cy="5004794"/>
          </a:xfrm>
        </p:spPr>
        <p:txBody>
          <a:bodyPr>
            <a:normAutofit/>
          </a:bodyPr>
          <a:lstStyle/>
          <a:p>
            <a:r>
              <a:rPr lang="pl-PL" sz="5400" b="1" dirty="0" err="1">
                <a:solidFill>
                  <a:srgbClr val="FFFFFF"/>
                </a:solidFill>
              </a:rPr>
              <a:t>Physische</a:t>
            </a:r>
            <a:r>
              <a:rPr lang="pl-PL" sz="5400" b="1" dirty="0">
                <a:solidFill>
                  <a:srgbClr val="FFFFFF"/>
                </a:solidFill>
              </a:rPr>
              <a:t> </a:t>
            </a:r>
            <a:r>
              <a:rPr lang="pl-PL" sz="5400" b="1" dirty="0" err="1">
                <a:solidFill>
                  <a:srgbClr val="FFFFFF"/>
                </a:solidFill>
              </a:rPr>
              <a:t>Aktivität</a:t>
            </a:r>
            <a:r>
              <a:rPr lang="pl-PL" sz="5400" b="1" dirty="0">
                <a:solidFill>
                  <a:srgbClr val="FFFFFF"/>
                </a:solidFill>
              </a:rPr>
              <a:t> – Aktywność fizyczna</a:t>
            </a:r>
          </a:p>
        </p:txBody>
      </p:sp>
      <p:sp>
        <p:nvSpPr>
          <p:cNvPr id="142"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Symbol zastępczy zawartości 2">
            <a:extLst>
              <a:ext uri="{FF2B5EF4-FFF2-40B4-BE49-F238E27FC236}">
                <a16:creationId xmlns:a16="http://schemas.microsoft.com/office/drawing/2014/main" id="{78B611BE-2826-4025-80E3-589ED2ECF8AE}"/>
              </a:ext>
            </a:extLst>
          </p:cNvPr>
          <p:cNvGraphicFramePr>
            <a:graphicFrameLocks noGrp="1"/>
          </p:cNvGraphicFramePr>
          <p:nvPr>
            <p:ph idx="1"/>
            <p:extLst>
              <p:ext uri="{D42A27DB-BD31-4B8C-83A1-F6EECF244321}">
                <p14:modId xmlns:p14="http://schemas.microsoft.com/office/powerpoint/2010/main" val="277237682"/>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1074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C4466890-C60E-402E-91B4-D3DE9BCFCD3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b="1" kern="1200" dirty="0">
                <a:solidFill>
                  <a:srgbClr val="FFFFFF"/>
                </a:solidFill>
                <a:latin typeface="+mj-lt"/>
                <a:ea typeface="+mj-ea"/>
                <a:cs typeface="+mj-cs"/>
              </a:rPr>
              <a:t>Die </a:t>
            </a:r>
            <a:r>
              <a:rPr lang="en-US" sz="2800" b="1" kern="1200" dirty="0" err="1">
                <a:solidFill>
                  <a:srgbClr val="FFFFFF"/>
                </a:solidFill>
                <a:latin typeface="+mj-lt"/>
                <a:ea typeface="+mj-ea"/>
                <a:cs typeface="+mj-cs"/>
              </a:rPr>
              <a:t>Essenspyramide</a:t>
            </a:r>
            <a:r>
              <a:rPr lang="pl-PL" sz="2800" b="1" kern="1200" dirty="0">
                <a:solidFill>
                  <a:srgbClr val="FFFFFF"/>
                </a:solidFill>
                <a:latin typeface="+mj-lt"/>
                <a:ea typeface="+mj-ea"/>
                <a:cs typeface="+mj-cs"/>
              </a:rPr>
              <a:t>- Piramida Zdrowego Żywienia</a:t>
            </a:r>
            <a:endParaRPr lang="en-US" sz="2800" b="1" kern="1200" dirty="0">
              <a:solidFill>
                <a:srgbClr val="FFFFFF"/>
              </a:solidFill>
              <a:latin typeface="+mj-lt"/>
              <a:ea typeface="+mj-ea"/>
              <a:cs typeface="+mj-cs"/>
            </a:endParaRPr>
          </a:p>
        </p:txBody>
      </p:sp>
      <p:pic>
        <p:nvPicPr>
          <p:cNvPr id="7170" name="Picture 2" descr="Piramida zdrowego żywienia - zasady dobrego odżywiania - OptymalneWybory.pl">
            <a:extLst>
              <a:ext uri="{FF2B5EF4-FFF2-40B4-BE49-F238E27FC236}">
                <a16:creationId xmlns:a16="http://schemas.microsoft.com/office/drawing/2014/main" id="{8F35A2CF-6CB0-49A8-A5C4-85A39504C3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835153" y="105184"/>
            <a:ext cx="7687175" cy="6451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80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8" name="Rectangle 7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descr="Zdrowe jedzenie – najważniejsze zasady zdrowego odżywiania">
            <a:extLst>
              <a:ext uri="{FF2B5EF4-FFF2-40B4-BE49-F238E27FC236}">
                <a16:creationId xmlns:a16="http://schemas.microsoft.com/office/drawing/2014/main" id="{617A8E44-388B-40BD-9D01-64973F177C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79" r="-2" b="-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75767A2B-8A8E-4B5F-8BA9-79DB0718C8D7}"/>
              </a:ext>
            </a:extLst>
          </p:cNvPr>
          <p:cNvSpPr>
            <a:spLocks noGrp="1"/>
          </p:cNvSpPr>
          <p:nvPr>
            <p:ph type="title"/>
          </p:nvPr>
        </p:nvSpPr>
        <p:spPr>
          <a:xfrm>
            <a:off x="8284085" y="-330200"/>
            <a:ext cx="3822189" cy="1899912"/>
          </a:xfrm>
        </p:spPr>
        <p:txBody>
          <a:bodyPr>
            <a:normAutofit/>
          </a:bodyPr>
          <a:lstStyle/>
          <a:p>
            <a:r>
              <a:rPr lang="pl-PL" sz="4000" b="1" dirty="0">
                <a:solidFill>
                  <a:srgbClr val="FFC000"/>
                </a:solidFill>
              </a:rPr>
              <a:t>Słowniczek</a:t>
            </a:r>
          </a:p>
        </p:txBody>
      </p:sp>
      <p:sp>
        <p:nvSpPr>
          <p:cNvPr id="3" name="Symbol zastępczy zawartości 2">
            <a:extLst>
              <a:ext uri="{FF2B5EF4-FFF2-40B4-BE49-F238E27FC236}">
                <a16:creationId xmlns:a16="http://schemas.microsoft.com/office/drawing/2014/main" id="{47871A44-2E14-41A8-A7CA-F20A952FF9C8}"/>
              </a:ext>
            </a:extLst>
          </p:cNvPr>
          <p:cNvSpPr>
            <a:spLocks noGrp="1"/>
          </p:cNvSpPr>
          <p:nvPr>
            <p:ph idx="1"/>
          </p:nvPr>
        </p:nvSpPr>
        <p:spPr>
          <a:xfrm>
            <a:off x="7286626" y="1100137"/>
            <a:ext cx="5686424" cy="5595938"/>
          </a:xfrm>
        </p:spPr>
        <p:txBody>
          <a:bodyPr>
            <a:normAutofit fontScale="77500" lnSpcReduction="20000"/>
          </a:bodyPr>
          <a:lstStyle/>
          <a:p>
            <a:pPr marL="0" indent="0">
              <a:buNone/>
            </a:pPr>
            <a:r>
              <a:rPr lang="de-DE" sz="2500" b="1" dirty="0">
                <a:solidFill>
                  <a:srgbClr val="0070C0"/>
                </a:solidFill>
              </a:rPr>
              <a:t>Gesunde Ernährung </a:t>
            </a:r>
            <a:r>
              <a:rPr lang="pl-PL" sz="2500" b="1" dirty="0"/>
              <a:t>– Zdrowe odżywianie      </a:t>
            </a:r>
          </a:p>
          <a:p>
            <a:pPr marL="0" indent="0">
              <a:buNone/>
            </a:pPr>
            <a:r>
              <a:rPr lang="pl-PL" sz="2500" b="1" dirty="0">
                <a:solidFill>
                  <a:srgbClr val="0070C0"/>
                </a:solidFill>
              </a:rPr>
              <a:t>Protein</a:t>
            </a:r>
            <a:r>
              <a:rPr lang="pl-PL" sz="2500" b="1" dirty="0"/>
              <a:t> – białka </a:t>
            </a:r>
          </a:p>
          <a:p>
            <a:pPr marL="0" indent="0">
              <a:buNone/>
            </a:pPr>
            <a:r>
              <a:rPr lang="pl-PL" sz="2500" b="1" dirty="0" err="1">
                <a:solidFill>
                  <a:srgbClr val="00B0F0"/>
                </a:solidFill>
              </a:rPr>
              <a:t>Fetten</a:t>
            </a:r>
            <a:r>
              <a:rPr lang="pl-PL" sz="2500" b="1" dirty="0"/>
              <a:t> – tłuszcze</a:t>
            </a:r>
          </a:p>
          <a:p>
            <a:pPr marL="0" indent="0">
              <a:buNone/>
            </a:pPr>
            <a:r>
              <a:rPr lang="pl-PL" sz="2500" b="1" dirty="0" err="1">
                <a:solidFill>
                  <a:srgbClr val="00B0F0"/>
                </a:solidFill>
              </a:rPr>
              <a:t>Zuckern</a:t>
            </a:r>
            <a:r>
              <a:rPr lang="pl-PL" sz="2500" b="1" dirty="0"/>
              <a:t> – cukry</a:t>
            </a:r>
          </a:p>
          <a:p>
            <a:pPr marL="0" indent="0">
              <a:buNone/>
            </a:pPr>
            <a:r>
              <a:rPr lang="de-DE" sz="2500" b="1" dirty="0">
                <a:solidFill>
                  <a:srgbClr val="00B050"/>
                </a:solidFill>
              </a:rPr>
              <a:t>Snacks</a:t>
            </a:r>
            <a:r>
              <a:rPr lang="pl-PL" sz="2500" b="1" dirty="0"/>
              <a:t> – przekąski</a:t>
            </a:r>
          </a:p>
          <a:p>
            <a:pPr marL="0" indent="0">
              <a:buNone/>
            </a:pPr>
            <a:r>
              <a:rPr lang="de-DE" sz="2500" b="1" dirty="0">
                <a:solidFill>
                  <a:srgbClr val="00B050"/>
                </a:solidFill>
              </a:rPr>
              <a:t>Essgewohnheiten</a:t>
            </a:r>
            <a:r>
              <a:rPr lang="pl-PL" sz="2500" b="1" dirty="0"/>
              <a:t> – nawyki żywieniowe</a:t>
            </a:r>
          </a:p>
          <a:p>
            <a:pPr marL="0" indent="0">
              <a:buNone/>
            </a:pPr>
            <a:r>
              <a:rPr lang="de-DE" sz="2500" b="1" dirty="0">
                <a:solidFill>
                  <a:srgbClr val="92D050"/>
                </a:solidFill>
              </a:rPr>
              <a:t>Frühstück</a:t>
            </a:r>
            <a:r>
              <a:rPr lang="pl-PL" sz="2500" b="1" dirty="0"/>
              <a:t> – śniadanie</a:t>
            </a:r>
          </a:p>
          <a:p>
            <a:pPr marL="0" indent="0">
              <a:buNone/>
            </a:pPr>
            <a:r>
              <a:rPr lang="de-DE" sz="2500" b="1" dirty="0">
                <a:solidFill>
                  <a:srgbClr val="92D050"/>
                </a:solidFill>
              </a:rPr>
              <a:t>Gemüse</a:t>
            </a:r>
            <a:r>
              <a:rPr lang="pl-PL" sz="2500" b="1" dirty="0"/>
              <a:t> – warzywa</a:t>
            </a:r>
          </a:p>
          <a:p>
            <a:pPr marL="0" indent="0">
              <a:buNone/>
            </a:pPr>
            <a:r>
              <a:rPr lang="de-DE" sz="2500" b="1" dirty="0">
                <a:solidFill>
                  <a:srgbClr val="92D050"/>
                </a:solidFill>
              </a:rPr>
              <a:t>Obst</a:t>
            </a:r>
            <a:r>
              <a:rPr lang="pl-PL" sz="2500" b="1" dirty="0"/>
              <a:t> – owoce</a:t>
            </a:r>
          </a:p>
          <a:p>
            <a:pPr marL="0" indent="0">
              <a:buNone/>
            </a:pPr>
            <a:r>
              <a:rPr lang="de-DE" sz="2500" b="1" dirty="0">
                <a:solidFill>
                  <a:srgbClr val="00B050"/>
                </a:solidFill>
              </a:rPr>
              <a:t>Fisch</a:t>
            </a:r>
            <a:r>
              <a:rPr lang="pl-PL" sz="2500" b="1" dirty="0"/>
              <a:t> – ryby</a:t>
            </a:r>
          </a:p>
          <a:p>
            <a:pPr marL="0" indent="0">
              <a:buNone/>
            </a:pPr>
            <a:r>
              <a:rPr lang="de-DE" sz="2500" b="1" dirty="0">
                <a:solidFill>
                  <a:srgbClr val="00B050"/>
                </a:solidFill>
              </a:rPr>
              <a:t>Geflügel</a:t>
            </a:r>
            <a:r>
              <a:rPr lang="pl-PL" sz="2500" b="1" dirty="0"/>
              <a:t> – drób</a:t>
            </a:r>
          </a:p>
          <a:p>
            <a:pPr marL="0" indent="0">
              <a:buNone/>
            </a:pPr>
            <a:r>
              <a:rPr lang="de-DE" sz="2500" b="1" dirty="0">
                <a:solidFill>
                  <a:srgbClr val="00B0F0"/>
                </a:solidFill>
              </a:rPr>
              <a:t>Getreideprodukte</a:t>
            </a:r>
            <a:r>
              <a:rPr lang="pl-PL" sz="2500" b="1" dirty="0"/>
              <a:t> – produkty zbożowe</a:t>
            </a:r>
          </a:p>
          <a:p>
            <a:pPr marL="0" indent="0">
              <a:buNone/>
            </a:pPr>
            <a:r>
              <a:rPr lang="de-DE" sz="2500" b="1" dirty="0">
                <a:solidFill>
                  <a:srgbClr val="00B0F0"/>
                </a:solidFill>
              </a:rPr>
              <a:t>ungeschälte Grütze</a:t>
            </a:r>
            <a:r>
              <a:rPr lang="pl-PL" sz="2500" b="1" dirty="0">
                <a:solidFill>
                  <a:srgbClr val="00B0F0"/>
                </a:solidFill>
              </a:rPr>
              <a:t> </a:t>
            </a:r>
            <a:r>
              <a:rPr lang="pl-PL" sz="2500" b="1" dirty="0"/>
              <a:t>– kasze niełuskane</a:t>
            </a:r>
          </a:p>
          <a:p>
            <a:pPr marL="0" indent="0">
              <a:buNone/>
            </a:pPr>
            <a:r>
              <a:rPr lang="de-DE" sz="2500" b="1" dirty="0">
                <a:solidFill>
                  <a:srgbClr val="0070C0"/>
                </a:solidFill>
              </a:rPr>
              <a:t>Süßigkeiten</a:t>
            </a:r>
            <a:r>
              <a:rPr lang="pl-PL" sz="2500" b="1" dirty="0"/>
              <a:t> – słodycze</a:t>
            </a:r>
          </a:p>
          <a:p>
            <a:pPr marL="0" indent="0">
              <a:buNone/>
            </a:pPr>
            <a:r>
              <a:rPr lang="de-DE" sz="2500" b="1" dirty="0">
                <a:solidFill>
                  <a:srgbClr val="0070C0"/>
                </a:solidFill>
              </a:rPr>
              <a:t>Gesalzene</a:t>
            </a:r>
            <a:r>
              <a:rPr lang="pl-PL" sz="2500" b="1" dirty="0"/>
              <a:t> – solone</a:t>
            </a:r>
          </a:p>
          <a:p>
            <a:pPr marL="0" indent="0">
              <a:buNone/>
            </a:pPr>
            <a:r>
              <a:rPr lang="de-DE" sz="2500" b="1" dirty="0">
                <a:solidFill>
                  <a:srgbClr val="002060"/>
                </a:solidFill>
              </a:rPr>
              <a:t>Speisen</a:t>
            </a:r>
            <a:r>
              <a:rPr lang="pl-PL" sz="2500" b="1" dirty="0"/>
              <a:t> -  potrawy</a:t>
            </a:r>
          </a:p>
          <a:p>
            <a:pPr marL="0" indent="0">
              <a:buNone/>
            </a:pPr>
            <a:r>
              <a:rPr lang="de-DE" sz="2500" b="1" dirty="0">
                <a:solidFill>
                  <a:srgbClr val="002060"/>
                </a:solidFill>
              </a:rPr>
              <a:t>Wasser</a:t>
            </a:r>
            <a:r>
              <a:rPr lang="pl-PL" sz="2500" b="1" dirty="0"/>
              <a:t> – woda</a:t>
            </a:r>
          </a:p>
          <a:p>
            <a:endParaRPr lang="pl-PL" sz="500" dirty="0"/>
          </a:p>
          <a:p>
            <a:endParaRPr lang="pl-PL" sz="500" b="1" dirty="0"/>
          </a:p>
          <a:p>
            <a:endParaRPr lang="pl-PL" sz="500" dirty="0"/>
          </a:p>
          <a:p>
            <a:endParaRPr lang="pl-PL" sz="500" b="1" dirty="0"/>
          </a:p>
          <a:p>
            <a:endParaRPr lang="pl-PL" sz="500" dirty="0"/>
          </a:p>
          <a:p>
            <a:endParaRPr lang="pl-PL" sz="500" dirty="0"/>
          </a:p>
          <a:p>
            <a:endParaRPr lang="pl-PL" sz="500" b="1" dirty="0"/>
          </a:p>
          <a:p>
            <a:endParaRPr lang="pl-PL" sz="500" dirty="0"/>
          </a:p>
          <a:p>
            <a:endParaRPr lang="pl-PL" sz="500" b="1" dirty="0"/>
          </a:p>
          <a:p>
            <a:endParaRPr lang="pl-PL" sz="500" b="1" dirty="0"/>
          </a:p>
          <a:p>
            <a:endParaRPr lang="pl-PL" sz="500" dirty="0"/>
          </a:p>
          <a:p>
            <a:endParaRPr lang="pl-PL" sz="500" dirty="0"/>
          </a:p>
          <a:p>
            <a:endParaRPr lang="pl-PL" sz="500" b="1" dirty="0"/>
          </a:p>
          <a:p>
            <a:endParaRPr lang="pl-PL" sz="500" dirty="0"/>
          </a:p>
          <a:p>
            <a:endParaRPr lang="pl-PL" sz="500" b="1" dirty="0"/>
          </a:p>
          <a:p>
            <a:endParaRPr lang="pl-PL" sz="500" dirty="0"/>
          </a:p>
          <a:p>
            <a:endParaRPr lang="pl-PL" sz="500" b="1" dirty="0"/>
          </a:p>
          <a:p>
            <a:endParaRPr lang="pl-PL" sz="500" dirty="0"/>
          </a:p>
          <a:p>
            <a:endParaRPr lang="pl-PL" sz="500" b="1" dirty="0"/>
          </a:p>
          <a:p>
            <a:pPr marL="0" indent="0">
              <a:buNone/>
            </a:pPr>
            <a:endParaRPr lang="pl-PL" sz="500" b="1" dirty="0"/>
          </a:p>
          <a:p>
            <a:endParaRPr lang="pl-PL" sz="500" dirty="0"/>
          </a:p>
          <a:p>
            <a:endParaRPr lang="pl-PL" sz="500" b="1" dirty="0"/>
          </a:p>
          <a:p>
            <a:endParaRPr lang="pl-PL" sz="500" b="1" dirty="0"/>
          </a:p>
          <a:p>
            <a:endParaRPr lang="pl-PL" sz="500" dirty="0"/>
          </a:p>
          <a:p>
            <a:endParaRPr lang="pl-PL" sz="500" b="1" dirty="0"/>
          </a:p>
          <a:p>
            <a:endParaRPr lang="pl-PL" sz="500" dirty="0"/>
          </a:p>
          <a:p>
            <a:endParaRPr lang="pl-PL" sz="500" b="1" dirty="0"/>
          </a:p>
          <a:p>
            <a:endParaRPr lang="pl-PL" sz="500" b="1" dirty="0"/>
          </a:p>
          <a:p>
            <a:endParaRPr lang="pl-PL" sz="500" b="1" dirty="0"/>
          </a:p>
          <a:p>
            <a:endParaRPr lang="pl-PL" sz="500" b="1" dirty="0"/>
          </a:p>
          <a:p>
            <a:endParaRPr lang="pl-PL" sz="500" b="1" dirty="0"/>
          </a:p>
          <a:p>
            <a:endParaRPr lang="pl-PL" sz="500" dirty="0"/>
          </a:p>
          <a:p>
            <a:endParaRPr lang="pl-PL" sz="500" dirty="0"/>
          </a:p>
        </p:txBody>
      </p:sp>
    </p:spTree>
    <p:extLst>
      <p:ext uri="{BB962C8B-B14F-4D97-AF65-F5344CB8AC3E}">
        <p14:creationId xmlns:p14="http://schemas.microsoft.com/office/powerpoint/2010/main" val="407473733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487</TotalTime>
  <Words>727</Words>
  <Application>Microsoft Office PowerPoint</Application>
  <PresentationFormat>Panoramiczny</PresentationFormat>
  <Paragraphs>72</Paragraphs>
  <Slides>10</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10</vt:i4>
      </vt:variant>
    </vt:vector>
  </HeadingPairs>
  <TitlesOfParts>
    <vt:vector size="14" baseType="lpstr">
      <vt:lpstr>Arial</vt:lpstr>
      <vt:lpstr>Calibri</vt:lpstr>
      <vt:lpstr>Calibri Light</vt:lpstr>
      <vt:lpstr>Motyw pakietu Office</vt:lpstr>
      <vt:lpstr>Die gesunde Ernährung,</vt:lpstr>
      <vt:lpstr>Was ist gesunde Ernährung? – Co to jest zdrowe odżywianie? </vt:lpstr>
      <vt:lpstr>Was sollten Sie tun, um auf Ihre Gesundheit zu achten? </vt:lpstr>
      <vt:lpstr>Regelmäßige Mahlzeiten - Regularne posiłki </vt:lpstr>
      <vt:lpstr>Was sollten wir Essen? - Co powinniśmy jeść?</vt:lpstr>
      <vt:lpstr>Was sollten wir vermeiden? - Czego powinniśmy unikać?</vt:lpstr>
      <vt:lpstr>Es lohnt sich, sich darum zu kümmern… - Warto również zadbać o…</vt:lpstr>
      <vt:lpstr>Physische Aktivität – Aktywność fizyczna</vt:lpstr>
      <vt:lpstr>Die Essenspyramide- Piramida Zdrowego Żywienia</vt:lpstr>
      <vt:lpstr>Słowniczek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gesunde Ernährung,</dc:title>
  <dc:creator>Górska Anna</dc:creator>
  <cp:lastModifiedBy>Górska Anna</cp:lastModifiedBy>
  <cp:revision>3</cp:revision>
  <dcterms:created xsi:type="dcterms:W3CDTF">2022-02-04T09:01:52Z</dcterms:created>
  <dcterms:modified xsi:type="dcterms:W3CDTF">2022-02-04T17:09:21Z</dcterms:modified>
</cp:coreProperties>
</file>